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1" r:id="rId2"/>
  </p:sldMasterIdLst>
  <p:notesMasterIdLst>
    <p:notesMasterId r:id="rId81"/>
  </p:notesMasterIdLst>
  <p:handoutMasterIdLst>
    <p:handoutMasterId r:id="rId82"/>
  </p:handoutMasterIdLst>
  <p:sldIdLst>
    <p:sldId id="346" r:id="rId3"/>
    <p:sldId id="640" r:id="rId4"/>
    <p:sldId id="672" r:id="rId5"/>
    <p:sldId id="641" r:id="rId6"/>
    <p:sldId id="694" r:id="rId7"/>
    <p:sldId id="569" r:id="rId8"/>
    <p:sldId id="649" r:id="rId9"/>
    <p:sldId id="685" r:id="rId10"/>
    <p:sldId id="675" r:id="rId11"/>
    <p:sldId id="695" r:id="rId12"/>
    <p:sldId id="667" r:id="rId13"/>
    <p:sldId id="659" r:id="rId14"/>
    <p:sldId id="687" r:id="rId15"/>
    <p:sldId id="653" r:id="rId16"/>
    <p:sldId id="650" r:id="rId17"/>
    <p:sldId id="654" r:id="rId18"/>
    <p:sldId id="647" r:id="rId19"/>
    <p:sldId id="655" r:id="rId20"/>
    <p:sldId id="550" r:id="rId21"/>
    <p:sldId id="688" r:id="rId22"/>
    <p:sldId id="651" r:id="rId23"/>
    <p:sldId id="669" r:id="rId24"/>
    <p:sldId id="638" r:id="rId25"/>
    <p:sldId id="635" r:id="rId26"/>
    <p:sldId id="656" r:id="rId27"/>
    <p:sldId id="601" r:id="rId28"/>
    <p:sldId id="605" r:id="rId29"/>
    <p:sldId id="606" r:id="rId30"/>
    <p:sldId id="677" r:id="rId31"/>
    <p:sldId id="608" r:id="rId32"/>
    <p:sldId id="690" r:id="rId33"/>
    <p:sldId id="661" r:id="rId34"/>
    <p:sldId id="652" r:id="rId35"/>
    <p:sldId id="609" r:id="rId36"/>
    <p:sldId id="610" r:id="rId37"/>
    <p:sldId id="611" r:id="rId38"/>
    <p:sldId id="613" r:id="rId39"/>
    <p:sldId id="691" r:id="rId40"/>
    <p:sldId id="615" r:id="rId41"/>
    <p:sldId id="660" r:id="rId42"/>
    <p:sldId id="616" r:id="rId43"/>
    <p:sldId id="617" r:id="rId44"/>
    <p:sldId id="557" r:id="rId45"/>
    <p:sldId id="567" r:id="rId46"/>
    <p:sldId id="662" r:id="rId47"/>
    <p:sldId id="558" r:id="rId48"/>
    <p:sldId id="679" r:id="rId49"/>
    <p:sldId id="573" r:id="rId50"/>
    <p:sldId id="548" r:id="rId51"/>
    <p:sldId id="680" r:id="rId52"/>
    <p:sldId id="696" r:id="rId53"/>
    <p:sldId id="681" r:id="rId54"/>
    <p:sldId id="697" r:id="rId55"/>
    <p:sldId id="682" r:id="rId56"/>
    <p:sldId id="589" r:id="rId57"/>
    <p:sldId id="504" r:id="rId58"/>
    <p:sldId id="621" r:id="rId59"/>
    <p:sldId id="639" r:id="rId60"/>
    <p:sldId id="689" r:id="rId61"/>
    <p:sldId id="503" r:id="rId62"/>
    <p:sldId id="575" r:id="rId63"/>
    <p:sldId id="576" r:id="rId64"/>
    <p:sldId id="592" r:id="rId65"/>
    <p:sldId id="588" r:id="rId66"/>
    <p:sldId id="663" r:id="rId67"/>
    <p:sldId id="664" r:id="rId68"/>
    <p:sldId id="665" r:id="rId69"/>
    <p:sldId id="666" r:id="rId70"/>
    <p:sldId id="627" r:id="rId71"/>
    <p:sldId id="631" r:id="rId72"/>
    <p:sldId id="629" r:id="rId73"/>
    <p:sldId id="632" r:id="rId74"/>
    <p:sldId id="686" r:id="rId75"/>
    <p:sldId id="428" r:id="rId76"/>
    <p:sldId id="625" r:id="rId77"/>
    <p:sldId id="626" r:id="rId78"/>
    <p:sldId id="628" r:id="rId79"/>
    <p:sldId id="636" r:id="rId8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94434" autoAdjust="0"/>
  </p:normalViewPr>
  <p:slideViewPr>
    <p:cSldViewPr>
      <p:cViewPr>
        <p:scale>
          <a:sx n="42" d="100"/>
          <a:sy n="42" d="100"/>
        </p:scale>
        <p:origin x="792" y="600"/>
      </p:cViewPr>
      <p:guideLst>
        <p:guide orient="horz" pos="2160"/>
        <p:guide pos="2880"/>
      </p:guideLst>
    </p:cSldViewPr>
  </p:slideViewPr>
  <p:outlineViewPr>
    <p:cViewPr>
      <p:scale>
        <a:sx n="33" d="100"/>
        <a:sy n="33" d="100"/>
      </p:scale>
      <p:origin x="0" y="-18996"/>
    </p:cViewPr>
  </p:outlineViewPr>
  <p:notesTextViewPr>
    <p:cViewPr>
      <p:scale>
        <a:sx n="100" d="100"/>
        <a:sy n="100" d="100"/>
      </p:scale>
      <p:origin x="0" y="0"/>
    </p:cViewPr>
  </p:notesTextViewPr>
  <p:sorterViewPr>
    <p:cViewPr>
      <p:scale>
        <a:sx n="156" d="100"/>
        <a:sy n="156" d="100"/>
      </p:scale>
      <p:origin x="0" y="-2976"/>
    </p:cViewPr>
  </p:sorterViewPr>
  <p:notesViewPr>
    <p:cSldViewPr>
      <p:cViewPr varScale="1">
        <p:scale>
          <a:sx n="53" d="100"/>
          <a:sy n="53" d="100"/>
        </p:scale>
        <p:origin x="284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651D1F-CF03-457C-87FF-DC7E7EEE37A6}" type="doc">
      <dgm:prSet loTypeId="urn:microsoft.com/office/officeart/2005/8/layout/cycle4#1" loCatId="relationship" qsTypeId="urn:microsoft.com/office/officeart/2005/8/quickstyle/simple5" qsCatId="simple" csTypeId="urn:microsoft.com/office/officeart/2005/8/colors/accent0_3" csCatId="mainScheme" phldr="1"/>
      <dgm:spPr/>
      <dgm:t>
        <a:bodyPr/>
        <a:lstStyle/>
        <a:p>
          <a:endParaRPr lang="en-US"/>
        </a:p>
      </dgm:t>
    </dgm:pt>
    <dgm:pt modelId="{C4932D79-6A2F-4AF1-8A13-991ABBDB17A3}">
      <dgm:prSet phldrT="[Text]"/>
      <dgm:spPr/>
      <dgm:t>
        <a:bodyPr/>
        <a:lstStyle/>
        <a:p>
          <a:r>
            <a:rPr lang="fa-IR" smtClean="0"/>
            <a:t>هفته دوم</a:t>
          </a:r>
          <a:endParaRPr lang="en-US"/>
        </a:p>
      </dgm:t>
    </dgm:pt>
    <dgm:pt modelId="{1EC0FD18-4AE1-4CC3-8005-98EF28C3BAFF}" type="parTrans" cxnId="{9A9797E1-9A88-4552-AA5C-7A27433ABEA2}">
      <dgm:prSet/>
      <dgm:spPr/>
      <dgm:t>
        <a:bodyPr/>
        <a:lstStyle/>
        <a:p>
          <a:endParaRPr lang="en-US"/>
        </a:p>
      </dgm:t>
    </dgm:pt>
    <dgm:pt modelId="{3B5F939F-4CE7-4FB5-B7F7-A38556D63B35}" type="sibTrans" cxnId="{9A9797E1-9A88-4552-AA5C-7A27433ABEA2}">
      <dgm:prSet/>
      <dgm:spPr/>
      <dgm:t>
        <a:bodyPr/>
        <a:lstStyle/>
        <a:p>
          <a:endParaRPr lang="en-US"/>
        </a:p>
      </dgm:t>
    </dgm:pt>
    <dgm:pt modelId="{9D23AFC5-961C-45ED-AA2A-CC59AB558F22}">
      <dgm:prSet phldrT="[Text]"/>
      <dgm:spPr/>
      <dgm:t>
        <a:bodyPr/>
        <a:lstStyle/>
        <a:p>
          <a:r>
            <a:rPr lang="fa-IR" smtClean="0"/>
            <a:t>ادامه قرص ها</a:t>
          </a:r>
          <a:endParaRPr lang="en-US"/>
        </a:p>
      </dgm:t>
    </dgm:pt>
    <dgm:pt modelId="{B1DC2769-AF04-444C-84EF-65F3B473445F}" type="parTrans" cxnId="{CDD5DF52-642F-4BD3-AA7F-E4F98F496CC5}">
      <dgm:prSet/>
      <dgm:spPr/>
      <dgm:t>
        <a:bodyPr/>
        <a:lstStyle/>
        <a:p>
          <a:endParaRPr lang="en-US"/>
        </a:p>
      </dgm:t>
    </dgm:pt>
    <dgm:pt modelId="{58B2600F-74FF-4A31-B204-48021BDBAED8}" type="sibTrans" cxnId="{CDD5DF52-642F-4BD3-AA7F-E4F98F496CC5}">
      <dgm:prSet/>
      <dgm:spPr/>
      <dgm:t>
        <a:bodyPr/>
        <a:lstStyle/>
        <a:p>
          <a:endParaRPr lang="en-US"/>
        </a:p>
      </dgm:t>
    </dgm:pt>
    <dgm:pt modelId="{A18FF614-0BEF-40C1-81E7-F56E247A4AB2}">
      <dgm:prSet phldrT="[Text]"/>
      <dgm:spPr/>
      <dgm:t>
        <a:bodyPr/>
        <a:lstStyle/>
        <a:p>
          <a:r>
            <a:rPr lang="fa-IR" smtClean="0"/>
            <a:t>هفته سوم</a:t>
          </a:r>
          <a:endParaRPr lang="en-US"/>
        </a:p>
      </dgm:t>
    </dgm:pt>
    <dgm:pt modelId="{7899E4C6-E951-40D6-89B9-EC76A34D1366}" type="parTrans" cxnId="{419673ED-CE41-49BC-9F33-41CFD47C7930}">
      <dgm:prSet/>
      <dgm:spPr/>
      <dgm:t>
        <a:bodyPr/>
        <a:lstStyle/>
        <a:p>
          <a:endParaRPr lang="en-US"/>
        </a:p>
      </dgm:t>
    </dgm:pt>
    <dgm:pt modelId="{6110E9BB-62DD-4F2F-81D8-C74807AD7EED}" type="sibTrans" cxnId="{419673ED-CE41-49BC-9F33-41CFD47C7930}">
      <dgm:prSet/>
      <dgm:spPr/>
      <dgm:t>
        <a:bodyPr/>
        <a:lstStyle/>
        <a:p>
          <a:endParaRPr lang="en-US"/>
        </a:p>
      </dgm:t>
    </dgm:pt>
    <dgm:pt modelId="{E90FC88E-E57A-4E1B-BBE8-67ED6D36981F}">
      <dgm:prSet phldrT="[Text]"/>
      <dgm:spPr/>
      <dgm:t>
        <a:bodyPr/>
        <a:lstStyle/>
        <a:p>
          <a:r>
            <a:rPr lang="fa-IR" smtClean="0"/>
            <a:t>ادامه قرص ها</a:t>
          </a:r>
          <a:endParaRPr lang="en-US"/>
        </a:p>
      </dgm:t>
    </dgm:pt>
    <dgm:pt modelId="{FD3F3CC6-C3B8-4616-9B2C-3F5BF25E947A}" type="parTrans" cxnId="{A05E8622-B27D-4722-9C7A-2C654DD82830}">
      <dgm:prSet/>
      <dgm:spPr/>
      <dgm:t>
        <a:bodyPr/>
        <a:lstStyle/>
        <a:p>
          <a:endParaRPr lang="en-US"/>
        </a:p>
      </dgm:t>
    </dgm:pt>
    <dgm:pt modelId="{FC4C2147-870E-455D-8A2B-647128E15F2F}" type="sibTrans" cxnId="{A05E8622-B27D-4722-9C7A-2C654DD82830}">
      <dgm:prSet/>
      <dgm:spPr/>
      <dgm:t>
        <a:bodyPr/>
        <a:lstStyle/>
        <a:p>
          <a:endParaRPr lang="en-US"/>
        </a:p>
      </dgm:t>
    </dgm:pt>
    <dgm:pt modelId="{24C901AB-974C-479C-AB3A-292B56B1F1DD}">
      <dgm:prSet phldrT="[Text]"/>
      <dgm:spPr/>
      <dgm:t>
        <a:bodyPr/>
        <a:lstStyle/>
        <a:p>
          <a:r>
            <a:rPr lang="fa-IR" smtClean="0"/>
            <a:t>هفته چهارم</a:t>
          </a:r>
          <a:endParaRPr lang="en-US"/>
        </a:p>
      </dgm:t>
    </dgm:pt>
    <dgm:pt modelId="{23CD21B0-E0BF-42B0-85B7-41BC0E3EE5C5}" type="parTrans" cxnId="{A790B510-7FEE-4D41-AA3D-70C53516B592}">
      <dgm:prSet/>
      <dgm:spPr/>
      <dgm:t>
        <a:bodyPr/>
        <a:lstStyle/>
        <a:p>
          <a:endParaRPr lang="en-US"/>
        </a:p>
      </dgm:t>
    </dgm:pt>
    <dgm:pt modelId="{09BC75E6-A736-4CBF-98A9-2B136954F145}" type="sibTrans" cxnId="{A790B510-7FEE-4D41-AA3D-70C53516B592}">
      <dgm:prSet/>
      <dgm:spPr/>
      <dgm:t>
        <a:bodyPr/>
        <a:lstStyle/>
        <a:p>
          <a:endParaRPr lang="en-US"/>
        </a:p>
      </dgm:t>
    </dgm:pt>
    <dgm:pt modelId="{C2081A45-AFA5-46CC-A59C-7760C3422099}">
      <dgm:prSet phldrT="[Text]"/>
      <dgm:spPr/>
      <dgm:t>
        <a:bodyPr/>
        <a:lstStyle/>
        <a:p>
          <a:r>
            <a:rPr lang="fa-IR" smtClean="0"/>
            <a:t>قطع قرص و خونریزی</a:t>
          </a:r>
          <a:endParaRPr lang="en-US"/>
        </a:p>
      </dgm:t>
    </dgm:pt>
    <dgm:pt modelId="{2A289BF0-044E-4A8E-986B-28FA2D3F7129}" type="parTrans" cxnId="{B10D884A-213A-497D-BB46-C5A516F4A72F}">
      <dgm:prSet/>
      <dgm:spPr/>
      <dgm:t>
        <a:bodyPr/>
        <a:lstStyle/>
        <a:p>
          <a:endParaRPr lang="en-US"/>
        </a:p>
      </dgm:t>
    </dgm:pt>
    <dgm:pt modelId="{ED4F59F8-7D4D-4BDE-ADAA-3155D7374BF7}" type="sibTrans" cxnId="{B10D884A-213A-497D-BB46-C5A516F4A72F}">
      <dgm:prSet/>
      <dgm:spPr/>
      <dgm:t>
        <a:bodyPr/>
        <a:lstStyle/>
        <a:p>
          <a:endParaRPr lang="en-US"/>
        </a:p>
      </dgm:t>
    </dgm:pt>
    <dgm:pt modelId="{726FB661-42E3-442B-9745-070B5692C7A0}">
      <dgm:prSet phldrT="[Text]"/>
      <dgm:spPr/>
      <dgm:t>
        <a:bodyPr/>
        <a:lstStyle/>
        <a:p>
          <a:r>
            <a:rPr lang="fa-IR" smtClean="0"/>
            <a:t>هفته اول</a:t>
          </a:r>
          <a:endParaRPr lang="en-US"/>
        </a:p>
      </dgm:t>
    </dgm:pt>
    <dgm:pt modelId="{34A62184-538C-4724-98F4-98702DDC44E4}" type="parTrans" cxnId="{14F02612-AE1C-4CA9-893E-D2CA4FE548A9}">
      <dgm:prSet/>
      <dgm:spPr/>
      <dgm:t>
        <a:bodyPr/>
        <a:lstStyle/>
        <a:p>
          <a:endParaRPr lang="en-US"/>
        </a:p>
      </dgm:t>
    </dgm:pt>
    <dgm:pt modelId="{4523C99E-6E3E-4062-AD93-204F0548FEAB}" type="sibTrans" cxnId="{14F02612-AE1C-4CA9-893E-D2CA4FE548A9}">
      <dgm:prSet/>
      <dgm:spPr/>
      <dgm:t>
        <a:bodyPr/>
        <a:lstStyle/>
        <a:p>
          <a:endParaRPr lang="en-US"/>
        </a:p>
      </dgm:t>
    </dgm:pt>
    <dgm:pt modelId="{4F1E8E79-1855-413E-A7C3-63ED52BA818C}">
      <dgm:prSet phldrT="[Text]"/>
      <dgm:spPr/>
      <dgm:t>
        <a:bodyPr/>
        <a:lstStyle/>
        <a:p>
          <a:r>
            <a:rPr lang="fa-IR" smtClean="0"/>
            <a:t>شروع قرص</a:t>
          </a:r>
          <a:endParaRPr lang="en-US"/>
        </a:p>
      </dgm:t>
    </dgm:pt>
    <dgm:pt modelId="{03CF7050-69D2-4121-9278-6839E518915A}" type="parTrans" cxnId="{BA4A03E5-647E-4B8F-B3EE-0B5ACC8D58DC}">
      <dgm:prSet/>
      <dgm:spPr/>
      <dgm:t>
        <a:bodyPr/>
        <a:lstStyle/>
        <a:p>
          <a:endParaRPr lang="en-US"/>
        </a:p>
      </dgm:t>
    </dgm:pt>
    <dgm:pt modelId="{0A32E971-D904-4521-9739-ECD54C740F01}" type="sibTrans" cxnId="{BA4A03E5-647E-4B8F-B3EE-0B5ACC8D58DC}">
      <dgm:prSet/>
      <dgm:spPr/>
      <dgm:t>
        <a:bodyPr/>
        <a:lstStyle/>
        <a:p>
          <a:endParaRPr lang="en-US"/>
        </a:p>
      </dgm:t>
    </dgm:pt>
    <dgm:pt modelId="{3A3445C7-18F9-4F1B-A8D5-231048F65600}" type="pres">
      <dgm:prSet presAssocID="{C4651D1F-CF03-457C-87FF-DC7E7EEE37A6}" presName="cycleMatrixDiagram" presStyleCnt="0">
        <dgm:presLayoutVars>
          <dgm:chMax val="1"/>
          <dgm:dir/>
          <dgm:animLvl val="lvl"/>
          <dgm:resizeHandles val="exact"/>
        </dgm:presLayoutVars>
      </dgm:prSet>
      <dgm:spPr/>
      <dgm:t>
        <a:bodyPr/>
        <a:lstStyle/>
        <a:p>
          <a:endParaRPr lang="en-US"/>
        </a:p>
      </dgm:t>
    </dgm:pt>
    <dgm:pt modelId="{4F5F71B8-DD8F-4710-B568-9F405C9C26B9}" type="pres">
      <dgm:prSet presAssocID="{C4651D1F-CF03-457C-87FF-DC7E7EEE37A6}" presName="children" presStyleCnt="0"/>
      <dgm:spPr/>
      <dgm:t>
        <a:bodyPr/>
        <a:lstStyle/>
        <a:p>
          <a:endParaRPr lang="en-US"/>
        </a:p>
      </dgm:t>
    </dgm:pt>
    <dgm:pt modelId="{F08D7AF5-4157-4035-A7A8-56CE165B6208}" type="pres">
      <dgm:prSet presAssocID="{C4651D1F-CF03-457C-87FF-DC7E7EEE37A6}" presName="child1group" presStyleCnt="0"/>
      <dgm:spPr/>
      <dgm:t>
        <a:bodyPr/>
        <a:lstStyle/>
        <a:p>
          <a:endParaRPr lang="en-US"/>
        </a:p>
      </dgm:t>
    </dgm:pt>
    <dgm:pt modelId="{A3BDF0D1-2E10-45E4-8316-2249FB48A005}" type="pres">
      <dgm:prSet presAssocID="{C4651D1F-CF03-457C-87FF-DC7E7EEE37A6}" presName="child1" presStyleLbl="bgAcc1" presStyleIdx="0" presStyleCnt="4"/>
      <dgm:spPr/>
      <dgm:t>
        <a:bodyPr/>
        <a:lstStyle/>
        <a:p>
          <a:endParaRPr lang="en-US"/>
        </a:p>
      </dgm:t>
    </dgm:pt>
    <dgm:pt modelId="{06353C99-1BBC-418A-AF5C-D85095D6387A}" type="pres">
      <dgm:prSet presAssocID="{C4651D1F-CF03-457C-87FF-DC7E7EEE37A6}" presName="child1Text" presStyleLbl="bgAcc1" presStyleIdx="0" presStyleCnt="4">
        <dgm:presLayoutVars>
          <dgm:bulletEnabled val="1"/>
        </dgm:presLayoutVars>
      </dgm:prSet>
      <dgm:spPr/>
      <dgm:t>
        <a:bodyPr/>
        <a:lstStyle/>
        <a:p>
          <a:endParaRPr lang="en-US"/>
        </a:p>
      </dgm:t>
    </dgm:pt>
    <dgm:pt modelId="{F9CC71E1-C21B-42F9-9FC8-AD7B41A656FC}" type="pres">
      <dgm:prSet presAssocID="{C4651D1F-CF03-457C-87FF-DC7E7EEE37A6}" presName="child2group" presStyleCnt="0"/>
      <dgm:spPr/>
      <dgm:t>
        <a:bodyPr/>
        <a:lstStyle/>
        <a:p>
          <a:endParaRPr lang="en-US"/>
        </a:p>
      </dgm:t>
    </dgm:pt>
    <dgm:pt modelId="{AC364C6B-2239-4696-A2DD-37DC3EAD58F1}" type="pres">
      <dgm:prSet presAssocID="{C4651D1F-CF03-457C-87FF-DC7E7EEE37A6}" presName="child2" presStyleLbl="bgAcc1" presStyleIdx="1" presStyleCnt="4"/>
      <dgm:spPr/>
      <dgm:t>
        <a:bodyPr/>
        <a:lstStyle/>
        <a:p>
          <a:endParaRPr lang="en-US"/>
        </a:p>
      </dgm:t>
    </dgm:pt>
    <dgm:pt modelId="{9E8D7792-CD43-402F-B1C5-EDCC39C2E6E7}" type="pres">
      <dgm:prSet presAssocID="{C4651D1F-CF03-457C-87FF-DC7E7EEE37A6}" presName="child2Text" presStyleLbl="bgAcc1" presStyleIdx="1" presStyleCnt="4">
        <dgm:presLayoutVars>
          <dgm:bulletEnabled val="1"/>
        </dgm:presLayoutVars>
      </dgm:prSet>
      <dgm:spPr/>
      <dgm:t>
        <a:bodyPr/>
        <a:lstStyle/>
        <a:p>
          <a:endParaRPr lang="en-US"/>
        </a:p>
      </dgm:t>
    </dgm:pt>
    <dgm:pt modelId="{7845E170-85F5-4E91-80F5-05D50BB620DC}" type="pres">
      <dgm:prSet presAssocID="{C4651D1F-CF03-457C-87FF-DC7E7EEE37A6}" presName="child3group" presStyleCnt="0"/>
      <dgm:spPr/>
      <dgm:t>
        <a:bodyPr/>
        <a:lstStyle/>
        <a:p>
          <a:endParaRPr lang="en-US"/>
        </a:p>
      </dgm:t>
    </dgm:pt>
    <dgm:pt modelId="{3E84BAD9-BD4C-430F-BFAA-50A6BB1F237A}" type="pres">
      <dgm:prSet presAssocID="{C4651D1F-CF03-457C-87FF-DC7E7EEE37A6}" presName="child3" presStyleLbl="bgAcc1" presStyleIdx="2" presStyleCnt="4"/>
      <dgm:spPr/>
      <dgm:t>
        <a:bodyPr/>
        <a:lstStyle/>
        <a:p>
          <a:endParaRPr lang="en-US"/>
        </a:p>
      </dgm:t>
    </dgm:pt>
    <dgm:pt modelId="{3B07E2C3-1C85-4AAF-8711-D1610A143732}" type="pres">
      <dgm:prSet presAssocID="{C4651D1F-CF03-457C-87FF-DC7E7EEE37A6}" presName="child3Text" presStyleLbl="bgAcc1" presStyleIdx="2" presStyleCnt="4">
        <dgm:presLayoutVars>
          <dgm:bulletEnabled val="1"/>
        </dgm:presLayoutVars>
      </dgm:prSet>
      <dgm:spPr/>
      <dgm:t>
        <a:bodyPr/>
        <a:lstStyle/>
        <a:p>
          <a:endParaRPr lang="en-US"/>
        </a:p>
      </dgm:t>
    </dgm:pt>
    <dgm:pt modelId="{CEEF8305-9568-4855-8364-E1A70F551549}" type="pres">
      <dgm:prSet presAssocID="{C4651D1F-CF03-457C-87FF-DC7E7EEE37A6}" presName="child4group" presStyleCnt="0"/>
      <dgm:spPr/>
      <dgm:t>
        <a:bodyPr/>
        <a:lstStyle/>
        <a:p>
          <a:endParaRPr lang="en-US"/>
        </a:p>
      </dgm:t>
    </dgm:pt>
    <dgm:pt modelId="{CF5B7703-F91D-43BE-84F4-C2001BFBD04B}" type="pres">
      <dgm:prSet presAssocID="{C4651D1F-CF03-457C-87FF-DC7E7EEE37A6}" presName="child4" presStyleLbl="bgAcc1" presStyleIdx="3" presStyleCnt="4"/>
      <dgm:spPr/>
      <dgm:t>
        <a:bodyPr/>
        <a:lstStyle/>
        <a:p>
          <a:endParaRPr lang="en-US"/>
        </a:p>
      </dgm:t>
    </dgm:pt>
    <dgm:pt modelId="{39C198D7-9823-4AE4-9380-9C83A452289E}" type="pres">
      <dgm:prSet presAssocID="{C4651D1F-CF03-457C-87FF-DC7E7EEE37A6}" presName="child4Text" presStyleLbl="bgAcc1" presStyleIdx="3" presStyleCnt="4">
        <dgm:presLayoutVars>
          <dgm:bulletEnabled val="1"/>
        </dgm:presLayoutVars>
      </dgm:prSet>
      <dgm:spPr/>
      <dgm:t>
        <a:bodyPr/>
        <a:lstStyle/>
        <a:p>
          <a:endParaRPr lang="en-US"/>
        </a:p>
      </dgm:t>
    </dgm:pt>
    <dgm:pt modelId="{9AC7FDDB-09D8-4C0F-BA4D-4DF3D38F2066}" type="pres">
      <dgm:prSet presAssocID="{C4651D1F-CF03-457C-87FF-DC7E7EEE37A6}" presName="childPlaceholder" presStyleCnt="0"/>
      <dgm:spPr/>
      <dgm:t>
        <a:bodyPr/>
        <a:lstStyle/>
        <a:p>
          <a:endParaRPr lang="en-US"/>
        </a:p>
      </dgm:t>
    </dgm:pt>
    <dgm:pt modelId="{8963EB5B-6CE5-45D3-8963-3D17A6CA2357}" type="pres">
      <dgm:prSet presAssocID="{C4651D1F-CF03-457C-87FF-DC7E7EEE37A6}" presName="circle" presStyleCnt="0"/>
      <dgm:spPr/>
      <dgm:t>
        <a:bodyPr/>
        <a:lstStyle/>
        <a:p>
          <a:endParaRPr lang="en-US"/>
        </a:p>
      </dgm:t>
    </dgm:pt>
    <dgm:pt modelId="{9134A854-CBA0-45C4-A7F0-231FDE3C17DE}" type="pres">
      <dgm:prSet presAssocID="{C4651D1F-CF03-457C-87FF-DC7E7EEE37A6}" presName="quadrant1" presStyleLbl="node1" presStyleIdx="0" presStyleCnt="4">
        <dgm:presLayoutVars>
          <dgm:chMax val="1"/>
          <dgm:bulletEnabled val="1"/>
        </dgm:presLayoutVars>
      </dgm:prSet>
      <dgm:spPr/>
      <dgm:t>
        <a:bodyPr/>
        <a:lstStyle/>
        <a:p>
          <a:endParaRPr lang="en-US"/>
        </a:p>
      </dgm:t>
    </dgm:pt>
    <dgm:pt modelId="{A4F0A9E0-65E7-403B-A41D-7A602BF22021}" type="pres">
      <dgm:prSet presAssocID="{C4651D1F-CF03-457C-87FF-DC7E7EEE37A6}" presName="quadrant2" presStyleLbl="node1" presStyleIdx="1" presStyleCnt="4">
        <dgm:presLayoutVars>
          <dgm:chMax val="1"/>
          <dgm:bulletEnabled val="1"/>
        </dgm:presLayoutVars>
      </dgm:prSet>
      <dgm:spPr/>
      <dgm:t>
        <a:bodyPr/>
        <a:lstStyle/>
        <a:p>
          <a:endParaRPr lang="en-US"/>
        </a:p>
      </dgm:t>
    </dgm:pt>
    <dgm:pt modelId="{0F737BC1-A8BF-4060-A925-E061BB369562}" type="pres">
      <dgm:prSet presAssocID="{C4651D1F-CF03-457C-87FF-DC7E7EEE37A6}" presName="quadrant3" presStyleLbl="node1" presStyleIdx="2" presStyleCnt="4">
        <dgm:presLayoutVars>
          <dgm:chMax val="1"/>
          <dgm:bulletEnabled val="1"/>
        </dgm:presLayoutVars>
      </dgm:prSet>
      <dgm:spPr/>
      <dgm:t>
        <a:bodyPr/>
        <a:lstStyle/>
        <a:p>
          <a:endParaRPr lang="en-US"/>
        </a:p>
      </dgm:t>
    </dgm:pt>
    <dgm:pt modelId="{C0A911B4-94FD-41E9-B83F-B5ABED9005CF}" type="pres">
      <dgm:prSet presAssocID="{C4651D1F-CF03-457C-87FF-DC7E7EEE37A6}" presName="quadrant4" presStyleLbl="node1" presStyleIdx="3" presStyleCnt="4">
        <dgm:presLayoutVars>
          <dgm:chMax val="1"/>
          <dgm:bulletEnabled val="1"/>
        </dgm:presLayoutVars>
      </dgm:prSet>
      <dgm:spPr/>
      <dgm:t>
        <a:bodyPr/>
        <a:lstStyle/>
        <a:p>
          <a:endParaRPr lang="en-US"/>
        </a:p>
      </dgm:t>
    </dgm:pt>
    <dgm:pt modelId="{6AF00E91-B226-4EB3-A475-88C6B55D200B}" type="pres">
      <dgm:prSet presAssocID="{C4651D1F-CF03-457C-87FF-DC7E7EEE37A6}" presName="quadrantPlaceholder" presStyleCnt="0"/>
      <dgm:spPr/>
      <dgm:t>
        <a:bodyPr/>
        <a:lstStyle/>
        <a:p>
          <a:endParaRPr lang="en-US"/>
        </a:p>
      </dgm:t>
    </dgm:pt>
    <dgm:pt modelId="{F2B4DBA7-EA76-4239-A7EF-150064F31728}" type="pres">
      <dgm:prSet presAssocID="{C4651D1F-CF03-457C-87FF-DC7E7EEE37A6}" presName="center1" presStyleLbl="fgShp" presStyleIdx="0" presStyleCnt="2"/>
      <dgm:spPr/>
      <dgm:t>
        <a:bodyPr/>
        <a:lstStyle/>
        <a:p>
          <a:endParaRPr lang="en-US"/>
        </a:p>
      </dgm:t>
    </dgm:pt>
    <dgm:pt modelId="{88F761CF-4A1D-4F86-8656-8C7E040FBA12}" type="pres">
      <dgm:prSet presAssocID="{C4651D1F-CF03-457C-87FF-DC7E7EEE37A6}" presName="center2" presStyleLbl="fgShp" presStyleIdx="1" presStyleCnt="2"/>
      <dgm:spPr/>
      <dgm:t>
        <a:bodyPr/>
        <a:lstStyle/>
        <a:p>
          <a:endParaRPr lang="en-US"/>
        </a:p>
      </dgm:t>
    </dgm:pt>
  </dgm:ptLst>
  <dgm:cxnLst>
    <dgm:cxn modelId="{419673ED-CE41-49BC-9F33-41CFD47C7930}" srcId="{C4651D1F-CF03-457C-87FF-DC7E7EEE37A6}" destId="{A18FF614-0BEF-40C1-81E7-F56E247A4AB2}" srcOrd="1" destOrd="0" parTransId="{7899E4C6-E951-40D6-89B9-EC76A34D1366}" sibTransId="{6110E9BB-62DD-4F2F-81D8-C74807AD7EED}"/>
    <dgm:cxn modelId="{DE0E3E2D-5497-4659-9B7B-2D9737007C26}" type="presOf" srcId="{A18FF614-0BEF-40C1-81E7-F56E247A4AB2}" destId="{A4F0A9E0-65E7-403B-A41D-7A602BF22021}" srcOrd="0" destOrd="0" presId="urn:microsoft.com/office/officeart/2005/8/layout/cycle4#1"/>
    <dgm:cxn modelId="{B1BC67BE-0BC0-4870-AD23-6089111E951A}" type="presOf" srcId="{C2081A45-AFA5-46CC-A59C-7760C3422099}" destId="{3E84BAD9-BD4C-430F-BFAA-50A6BB1F237A}" srcOrd="0" destOrd="0" presId="urn:microsoft.com/office/officeart/2005/8/layout/cycle4#1"/>
    <dgm:cxn modelId="{7DFAA5FC-F64D-4250-9F3F-75341118F717}" type="presOf" srcId="{9D23AFC5-961C-45ED-AA2A-CC59AB558F22}" destId="{06353C99-1BBC-418A-AF5C-D85095D6387A}" srcOrd="1" destOrd="0" presId="urn:microsoft.com/office/officeart/2005/8/layout/cycle4#1"/>
    <dgm:cxn modelId="{CDD5DF52-642F-4BD3-AA7F-E4F98F496CC5}" srcId="{C4932D79-6A2F-4AF1-8A13-991ABBDB17A3}" destId="{9D23AFC5-961C-45ED-AA2A-CC59AB558F22}" srcOrd="0" destOrd="0" parTransId="{B1DC2769-AF04-444C-84EF-65F3B473445F}" sibTransId="{58B2600F-74FF-4A31-B204-48021BDBAED8}"/>
    <dgm:cxn modelId="{14F02612-AE1C-4CA9-893E-D2CA4FE548A9}" srcId="{C4651D1F-CF03-457C-87FF-DC7E7EEE37A6}" destId="{726FB661-42E3-442B-9745-070B5692C7A0}" srcOrd="3" destOrd="0" parTransId="{34A62184-538C-4724-98F4-98702DDC44E4}" sibTransId="{4523C99E-6E3E-4062-AD93-204F0548FEAB}"/>
    <dgm:cxn modelId="{A790B510-7FEE-4D41-AA3D-70C53516B592}" srcId="{C4651D1F-CF03-457C-87FF-DC7E7EEE37A6}" destId="{24C901AB-974C-479C-AB3A-292B56B1F1DD}" srcOrd="2" destOrd="0" parTransId="{23CD21B0-E0BF-42B0-85B7-41BC0E3EE5C5}" sibTransId="{09BC75E6-A736-4CBF-98A9-2B136954F145}"/>
    <dgm:cxn modelId="{08B5239A-838C-4BD8-BDB4-F843425AFA3B}" type="presOf" srcId="{24C901AB-974C-479C-AB3A-292B56B1F1DD}" destId="{0F737BC1-A8BF-4060-A925-E061BB369562}" srcOrd="0" destOrd="0" presId="urn:microsoft.com/office/officeart/2005/8/layout/cycle4#1"/>
    <dgm:cxn modelId="{33150F47-E848-40EA-837E-3B53C8D5F4F2}" type="presOf" srcId="{4F1E8E79-1855-413E-A7C3-63ED52BA818C}" destId="{CF5B7703-F91D-43BE-84F4-C2001BFBD04B}" srcOrd="0" destOrd="0" presId="urn:microsoft.com/office/officeart/2005/8/layout/cycle4#1"/>
    <dgm:cxn modelId="{BA4A03E5-647E-4B8F-B3EE-0B5ACC8D58DC}" srcId="{726FB661-42E3-442B-9745-070B5692C7A0}" destId="{4F1E8E79-1855-413E-A7C3-63ED52BA818C}" srcOrd="0" destOrd="0" parTransId="{03CF7050-69D2-4121-9278-6839E518915A}" sibTransId="{0A32E971-D904-4521-9739-ECD54C740F01}"/>
    <dgm:cxn modelId="{DCA34414-4485-4528-B3AA-9A7D2068CA4C}" type="presOf" srcId="{9D23AFC5-961C-45ED-AA2A-CC59AB558F22}" destId="{A3BDF0D1-2E10-45E4-8316-2249FB48A005}" srcOrd="0" destOrd="0" presId="urn:microsoft.com/office/officeart/2005/8/layout/cycle4#1"/>
    <dgm:cxn modelId="{A05E8622-B27D-4722-9C7A-2C654DD82830}" srcId="{A18FF614-0BEF-40C1-81E7-F56E247A4AB2}" destId="{E90FC88E-E57A-4E1B-BBE8-67ED6D36981F}" srcOrd="0" destOrd="0" parTransId="{FD3F3CC6-C3B8-4616-9B2C-3F5BF25E947A}" sibTransId="{FC4C2147-870E-455D-8A2B-647128E15F2F}"/>
    <dgm:cxn modelId="{9A9797E1-9A88-4552-AA5C-7A27433ABEA2}" srcId="{C4651D1F-CF03-457C-87FF-DC7E7EEE37A6}" destId="{C4932D79-6A2F-4AF1-8A13-991ABBDB17A3}" srcOrd="0" destOrd="0" parTransId="{1EC0FD18-4AE1-4CC3-8005-98EF28C3BAFF}" sibTransId="{3B5F939F-4CE7-4FB5-B7F7-A38556D63B35}"/>
    <dgm:cxn modelId="{B10D884A-213A-497D-BB46-C5A516F4A72F}" srcId="{24C901AB-974C-479C-AB3A-292B56B1F1DD}" destId="{C2081A45-AFA5-46CC-A59C-7760C3422099}" srcOrd="0" destOrd="0" parTransId="{2A289BF0-044E-4A8E-986B-28FA2D3F7129}" sibTransId="{ED4F59F8-7D4D-4BDE-ADAA-3155D7374BF7}"/>
    <dgm:cxn modelId="{AAE45BE6-7DD7-4E75-B178-0EF18BA8F517}" type="presOf" srcId="{C4651D1F-CF03-457C-87FF-DC7E7EEE37A6}" destId="{3A3445C7-18F9-4F1B-A8D5-231048F65600}" srcOrd="0" destOrd="0" presId="urn:microsoft.com/office/officeart/2005/8/layout/cycle4#1"/>
    <dgm:cxn modelId="{64BE45FB-26F0-41E7-8B6D-0E725C490CA7}" type="presOf" srcId="{726FB661-42E3-442B-9745-070B5692C7A0}" destId="{C0A911B4-94FD-41E9-B83F-B5ABED9005CF}" srcOrd="0" destOrd="0" presId="urn:microsoft.com/office/officeart/2005/8/layout/cycle4#1"/>
    <dgm:cxn modelId="{750E438E-E37A-4900-B76D-718142BF64E5}" type="presOf" srcId="{E90FC88E-E57A-4E1B-BBE8-67ED6D36981F}" destId="{AC364C6B-2239-4696-A2DD-37DC3EAD58F1}" srcOrd="0" destOrd="0" presId="urn:microsoft.com/office/officeart/2005/8/layout/cycle4#1"/>
    <dgm:cxn modelId="{C0DEEA74-94A5-4B53-8252-486208404161}" type="presOf" srcId="{C4932D79-6A2F-4AF1-8A13-991ABBDB17A3}" destId="{9134A854-CBA0-45C4-A7F0-231FDE3C17DE}" srcOrd="0" destOrd="0" presId="urn:microsoft.com/office/officeart/2005/8/layout/cycle4#1"/>
    <dgm:cxn modelId="{C5A52550-5B3A-4AFA-A933-CC65EBB5B18D}" type="presOf" srcId="{4F1E8E79-1855-413E-A7C3-63ED52BA818C}" destId="{39C198D7-9823-4AE4-9380-9C83A452289E}" srcOrd="1" destOrd="0" presId="urn:microsoft.com/office/officeart/2005/8/layout/cycle4#1"/>
    <dgm:cxn modelId="{A6A4D513-AB31-4268-B59F-1E1459DF9918}" type="presOf" srcId="{E90FC88E-E57A-4E1B-BBE8-67ED6D36981F}" destId="{9E8D7792-CD43-402F-B1C5-EDCC39C2E6E7}" srcOrd="1" destOrd="0" presId="urn:microsoft.com/office/officeart/2005/8/layout/cycle4#1"/>
    <dgm:cxn modelId="{2BF2CD54-9FC3-4F9B-863B-6A95BF579AA4}" type="presOf" srcId="{C2081A45-AFA5-46CC-A59C-7760C3422099}" destId="{3B07E2C3-1C85-4AAF-8711-D1610A143732}" srcOrd="1" destOrd="0" presId="urn:microsoft.com/office/officeart/2005/8/layout/cycle4#1"/>
    <dgm:cxn modelId="{FC26EBF3-4B2B-4653-8B23-83084980F03C}" type="presParOf" srcId="{3A3445C7-18F9-4F1B-A8D5-231048F65600}" destId="{4F5F71B8-DD8F-4710-B568-9F405C9C26B9}" srcOrd="0" destOrd="0" presId="urn:microsoft.com/office/officeart/2005/8/layout/cycle4#1"/>
    <dgm:cxn modelId="{E888A957-EC20-4A4E-AE20-C6FCC58122AA}" type="presParOf" srcId="{4F5F71B8-DD8F-4710-B568-9F405C9C26B9}" destId="{F08D7AF5-4157-4035-A7A8-56CE165B6208}" srcOrd="0" destOrd="0" presId="urn:microsoft.com/office/officeart/2005/8/layout/cycle4#1"/>
    <dgm:cxn modelId="{90B7E08B-1D8E-4F2F-A505-3D74CF91D1F9}" type="presParOf" srcId="{F08D7AF5-4157-4035-A7A8-56CE165B6208}" destId="{A3BDF0D1-2E10-45E4-8316-2249FB48A005}" srcOrd="0" destOrd="0" presId="urn:microsoft.com/office/officeart/2005/8/layout/cycle4#1"/>
    <dgm:cxn modelId="{68A56E06-E40F-4E46-A347-6F686767ADDB}" type="presParOf" srcId="{F08D7AF5-4157-4035-A7A8-56CE165B6208}" destId="{06353C99-1BBC-418A-AF5C-D85095D6387A}" srcOrd="1" destOrd="0" presId="urn:microsoft.com/office/officeart/2005/8/layout/cycle4#1"/>
    <dgm:cxn modelId="{A5D049AE-77CF-4614-BBE1-AC738CA3CD9E}" type="presParOf" srcId="{4F5F71B8-DD8F-4710-B568-9F405C9C26B9}" destId="{F9CC71E1-C21B-42F9-9FC8-AD7B41A656FC}" srcOrd="1" destOrd="0" presId="urn:microsoft.com/office/officeart/2005/8/layout/cycle4#1"/>
    <dgm:cxn modelId="{0A619821-42F4-4991-B717-D044B36A559F}" type="presParOf" srcId="{F9CC71E1-C21B-42F9-9FC8-AD7B41A656FC}" destId="{AC364C6B-2239-4696-A2DD-37DC3EAD58F1}" srcOrd="0" destOrd="0" presId="urn:microsoft.com/office/officeart/2005/8/layout/cycle4#1"/>
    <dgm:cxn modelId="{530CB21D-D97B-465D-BB25-11663793EE04}" type="presParOf" srcId="{F9CC71E1-C21B-42F9-9FC8-AD7B41A656FC}" destId="{9E8D7792-CD43-402F-B1C5-EDCC39C2E6E7}" srcOrd="1" destOrd="0" presId="urn:microsoft.com/office/officeart/2005/8/layout/cycle4#1"/>
    <dgm:cxn modelId="{61F8A80A-F18A-4197-8985-EA27B234E5F3}" type="presParOf" srcId="{4F5F71B8-DD8F-4710-B568-9F405C9C26B9}" destId="{7845E170-85F5-4E91-80F5-05D50BB620DC}" srcOrd="2" destOrd="0" presId="urn:microsoft.com/office/officeart/2005/8/layout/cycle4#1"/>
    <dgm:cxn modelId="{6052B35A-AFDC-4215-B820-A2BAE4E432E5}" type="presParOf" srcId="{7845E170-85F5-4E91-80F5-05D50BB620DC}" destId="{3E84BAD9-BD4C-430F-BFAA-50A6BB1F237A}" srcOrd="0" destOrd="0" presId="urn:microsoft.com/office/officeart/2005/8/layout/cycle4#1"/>
    <dgm:cxn modelId="{CE01711F-E6A3-4826-ABFB-E934A0A34023}" type="presParOf" srcId="{7845E170-85F5-4E91-80F5-05D50BB620DC}" destId="{3B07E2C3-1C85-4AAF-8711-D1610A143732}" srcOrd="1" destOrd="0" presId="urn:microsoft.com/office/officeart/2005/8/layout/cycle4#1"/>
    <dgm:cxn modelId="{731B0749-977F-42D6-96C7-4B81DFD6BFD6}" type="presParOf" srcId="{4F5F71B8-DD8F-4710-B568-9F405C9C26B9}" destId="{CEEF8305-9568-4855-8364-E1A70F551549}" srcOrd="3" destOrd="0" presId="urn:microsoft.com/office/officeart/2005/8/layout/cycle4#1"/>
    <dgm:cxn modelId="{D4A76BED-E361-4C52-930A-0B1750AE366F}" type="presParOf" srcId="{CEEF8305-9568-4855-8364-E1A70F551549}" destId="{CF5B7703-F91D-43BE-84F4-C2001BFBD04B}" srcOrd="0" destOrd="0" presId="urn:microsoft.com/office/officeart/2005/8/layout/cycle4#1"/>
    <dgm:cxn modelId="{9508B6C3-0D63-4A3E-8D4C-5FDDFD6012EF}" type="presParOf" srcId="{CEEF8305-9568-4855-8364-E1A70F551549}" destId="{39C198D7-9823-4AE4-9380-9C83A452289E}" srcOrd="1" destOrd="0" presId="urn:microsoft.com/office/officeart/2005/8/layout/cycle4#1"/>
    <dgm:cxn modelId="{27A6C4BA-43C6-460B-9946-F6C2222FB41D}" type="presParOf" srcId="{4F5F71B8-DD8F-4710-B568-9F405C9C26B9}" destId="{9AC7FDDB-09D8-4C0F-BA4D-4DF3D38F2066}" srcOrd="4" destOrd="0" presId="urn:microsoft.com/office/officeart/2005/8/layout/cycle4#1"/>
    <dgm:cxn modelId="{8437A2DD-A8D0-4664-958D-D34D096F3D85}" type="presParOf" srcId="{3A3445C7-18F9-4F1B-A8D5-231048F65600}" destId="{8963EB5B-6CE5-45D3-8963-3D17A6CA2357}" srcOrd="1" destOrd="0" presId="urn:microsoft.com/office/officeart/2005/8/layout/cycle4#1"/>
    <dgm:cxn modelId="{90BB6152-17C9-428D-8DED-106EBFCEFFC8}" type="presParOf" srcId="{8963EB5B-6CE5-45D3-8963-3D17A6CA2357}" destId="{9134A854-CBA0-45C4-A7F0-231FDE3C17DE}" srcOrd="0" destOrd="0" presId="urn:microsoft.com/office/officeart/2005/8/layout/cycle4#1"/>
    <dgm:cxn modelId="{F74E0FC0-1A70-4405-A4ED-7CBAA9C475FD}" type="presParOf" srcId="{8963EB5B-6CE5-45D3-8963-3D17A6CA2357}" destId="{A4F0A9E0-65E7-403B-A41D-7A602BF22021}" srcOrd="1" destOrd="0" presId="urn:microsoft.com/office/officeart/2005/8/layout/cycle4#1"/>
    <dgm:cxn modelId="{48581189-2D9E-4271-A1C8-E73C1C2D7DA7}" type="presParOf" srcId="{8963EB5B-6CE5-45D3-8963-3D17A6CA2357}" destId="{0F737BC1-A8BF-4060-A925-E061BB369562}" srcOrd="2" destOrd="0" presId="urn:microsoft.com/office/officeart/2005/8/layout/cycle4#1"/>
    <dgm:cxn modelId="{66EB213E-6E34-4E71-BB9E-D0E812DFB46B}" type="presParOf" srcId="{8963EB5B-6CE5-45D3-8963-3D17A6CA2357}" destId="{C0A911B4-94FD-41E9-B83F-B5ABED9005CF}" srcOrd="3" destOrd="0" presId="urn:microsoft.com/office/officeart/2005/8/layout/cycle4#1"/>
    <dgm:cxn modelId="{C0CF3C8D-E534-4676-AA52-457225AEB6A9}" type="presParOf" srcId="{8963EB5B-6CE5-45D3-8963-3D17A6CA2357}" destId="{6AF00E91-B226-4EB3-A475-88C6B55D200B}" srcOrd="4" destOrd="0" presId="urn:microsoft.com/office/officeart/2005/8/layout/cycle4#1"/>
    <dgm:cxn modelId="{E49B2F07-2A75-4936-BD95-60F5AE2D4C41}" type="presParOf" srcId="{3A3445C7-18F9-4F1B-A8D5-231048F65600}" destId="{F2B4DBA7-EA76-4239-A7EF-150064F31728}" srcOrd="2" destOrd="0" presId="urn:microsoft.com/office/officeart/2005/8/layout/cycle4#1"/>
    <dgm:cxn modelId="{737F711A-51ED-4EB0-BC35-36D1C9619EDD}" type="presParOf" srcId="{3A3445C7-18F9-4F1B-A8D5-231048F65600}" destId="{88F761CF-4A1D-4F86-8656-8C7E040FBA12}"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4BAD9-BD4C-430F-BFAA-50A6BB1F237A}">
      <dsp:nvSpPr>
        <dsp:cNvPr id="0" name=""/>
        <dsp:cNvSpPr/>
      </dsp:nvSpPr>
      <dsp:spPr>
        <a:xfrm>
          <a:off x="3681984" y="2763519"/>
          <a:ext cx="2007616" cy="130048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fa-IR" sz="2000" kern="1200" smtClean="0"/>
            <a:t>قطع قرص و خونریزی</a:t>
          </a:r>
          <a:endParaRPr lang="en-US" sz="2000" kern="1200"/>
        </a:p>
      </dsp:txBody>
      <dsp:txXfrm>
        <a:off x="4312835" y="3117206"/>
        <a:ext cx="1348197" cy="918226"/>
      </dsp:txXfrm>
    </dsp:sp>
    <dsp:sp modelId="{CF5B7703-F91D-43BE-84F4-C2001BFBD04B}">
      <dsp:nvSpPr>
        <dsp:cNvPr id="0" name=""/>
        <dsp:cNvSpPr/>
      </dsp:nvSpPr>
      <dsp:spPr>
        <a:xfrm>
          <a:off x="406400" y="2763519"/>
          <a:ext cx="2007616" cy="130048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fa-IR" sz="2000" kern="1200" smtClean="0"/>
            <a:t>شروع قرص</a:t>
          </a:r>
          <a:endParaRPr lang="en-US" sz="2000" kern="1200"/>
        </a:p>
      </dsp:txBody>
      <dsp:txXfrm>
        <a:off x="434967" y="3117206"/>
        <a:ext cx="1348197" cy="918226"/>
      </dsp:txXfrm>
    </dsp:sp>
    <dsp:sp modelId="{AC364C6B-2239-4696-A2DD-37DC3EAD58F1}">
      <dsp:nvSpPr>
        <dsp:cNvPr id="0" name=""/>
        <dsp:cNvSpPr/>
      </dsp:nvSpPr>
      <dsp:spPr>
        <a:xfrm>
          <a:off x="3681984" y="0"/>
          <a:ext cx="2007616" cy="130048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fa-IR" sz="2000" kern="1200" smtClean="0"/>
            <a:t>ادامه قرص ها</a:t>
          </a:r>
          <a:endParaRPr lang="en-US" sz="2000" kern="1200"/>
        </a:p>
      </dsp:txBody>
      <dsp:txXfrm>
        <a:off x="4312835" y="28567"/>
        <a:ext cx="1348197" cy="918226"/>
      </dsp:txXfrm>
    </dsp:sp>
    <dsp:sp modelId="{A3BDF0D1-2E10-45E4-8316-2249FB48A005}">
      <dsp:nvSpPr>
        <dsp:cNvPr id="0" name=""/>
        <dsp:cNvSpPr/>
      </dsp:nvSpPr>
      <dsp:spPr>
        <a:xfrm>
          <a:off x="406400" y="0"/>
          <a:ext cx="2007616" cy="130048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9060" tIns="99060" rIns="99060" bIns="99060" numCol="1" spcCol="1270" anchor="t" anchorCtr="0">
          <a:noAutofit/>
        </a:bodyPr>
        <a:lstStyle/>
        <a:p>
          <a:pPr marL="228600" lvl="1" indent="-228600" algn="l" defTabSz="889000">
            <a:lnSpc>
              <a:spcPct val="90000"/>
            </a:lnSpc>
            <a:spcBef>
              <a:spcPct val="0"/>
            </a:spcBef>
            <a:spcAft>
              <a:spcPct val="15000"/>
            </a:spcAft>
            <a:buChar char="••"/>
          </a:pPr>
          <a:r>
            <a:rPr lang="fa-IR" sz="2000" kern="1200" smtClean="0"/>
            <a:t>ادامه قرص ها</a:t>
          </a:r>
          <a:endParaRPr lang="en-US" sz="2000" kern="1200"/>
        </a:p>
      </dsp:txBody>
      <dsp:txXfrm>
        <a:off x="434967" y="28567"/>
        <a:ext cx="1348197" cy="918226"/>
      </dsp:txXfrm>
    </dsp:sp>
    <dsp:sp modelId="{9134A854-CBA0-45C4-A7F0-231FDE3C17DE}">
      <dsp:nvSpPr>
        <dsp:cNvPr id="0" name=""/>
        <dsp:cNvSpPr/>
      </dsp:nvSpPr>
      <dsp:spPr>
        <a:xfrm>
          <a:off x="1247648" y="231647"/>
          <a:ext cx="1759712" cy="1759712"/>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a-IR" sz="2500" kern="1200" smtClean="0"/>
            <a:t>هفته دوم</a:t>
          </a:r>
          <a:endParaRPr lang="en-US" sz="2500" kern="1200"/>
        </a:p>
      </dsp:txBody>
      <dsp:txXfrm>
        <a:off x="1763056" y="747055"/>
        <a:ext cx="1244304" cy="1244304"/>
      </dsp:txXfrm>
    </dsp:sp>
    <dsp:sp modelId="{A4F0A9E0-65E7-403B-A41D-7A602BF22021}">
      <dsp:nvSpPr>
        <dsp:cNvPr id="0" name=""/>
        <dsp:cNvSpPr/>
      </dsp:nvSpPr>
      <dsp:spPr>
        <a:xfrm rot="5400000">
          <a:off x="3088640" y="231647"/>
          <a:ext cx="1759712" cy="1759712"/>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a-IR" sz="2500" kern="1200" smtClean="0"/>
            <a:t>هفته سوم</a:t>
          </a:r>
          <a:endParaRPr lang="en-US" sz="2500" kern="1200"/>
        </a:p>
      </dsp:txBody>
      <dsp:txXfrm rot="-5400000">
        <a:off x="3088640" y="747055"/>
        <a:ext cx="1244304" cy="1244304"/>
      </dsp:txXfrm>
    </dsp:sp>
    <dsp:sp modelId="{0F737BC1-A8BF-4060-A925-E061BB369562}">
      <dsp:nvSpPr>
        <dsp:cNvPr id="0" name=""/>
        <dsp:cNvSpPr/>
      </dsp:nvSpPr>
      <dsp:spPr>
        <a:xfrm rot="10800000">
          <a:off x="3088640" y="2072640"/>
          <a:ext cx="1759712" cy="1759712"/>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a-IR" sz="2500" kern="1200" smtClean="0"/>
            <a:t>هفته چهارم</a:t>
          </a:r>
          <a:endParaRPr lang="en-US" sz="2500" kern="1200"/>
        </a:p>
      </dsp:txBody>
      <dsp:txXfrm rot="10800000">
        <a:off x="3088640" y="2072640"/>
        <a:ext cx="1244304" cy="1244304"/>
      </dsp:txXfrm>
    </dsp:sp>
    <dsp:sp modelId="{C0A911B4-94FD-41E9-B83F-B5ABED9005CF}">
      <dsp:nvSpPr>
        <dsp:cNvPr id="0" name=""/>
        <dsp:cNvSpPr/>
      </dsp:nvSpPr>
      <dsp:spPr>
        <a:xfrm rot="16200000">
          <a:off x="1247648" y="2072640"/>
          <a:ext cx="1759712" cy="1759712"/>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fa-IR" sz="2500" kern="1200" smtClean="0"/>
            <a:t>هفته اول</a:t>
          </a:r>
          <a:endParaRPr lang="en-US" sz="2500" kern="1200"/>
        </a:p>
      </dsp:txBody>
      <dsp:txXfrm rot="5400000">
        <a:off x="1763056" y="2072640"/>
        <a:ext cx="1244304" cy="1244304"/>
      </dsp:txXfrm>
    </dsp:sp>
    <dsp:sp modelId="{F2B4DBA7-EA76-4239-A7EF-150064F31728}">
      <dsp:nvSpPr>
        <dsp:cNvPr id="0" name=""/>
        <dsp:cNvSpPr/>
      </dsp:nvSpPr>
      <dsp:spPr>
        <a:xfrm>
          <a:off x="2744216" y="1666240"/>
          <a:ext cx="607568" cy="528320"/>
        </a:xfrm>
        <a:prstGeom prst="circularArrow">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88F761CF-4A1D-4F86-8656-8C7E040FBA12}">
      <dsp:nvSpPr>
        <dsp:cNvPr id="0" name=""/>
        <dsp:cNvSpPr/>
      </dsp:nvSpPr>
      <dsp:spPr>
        <a:xfrm rot="10800000">
          <a:off x="2744216" y="1869440"/>
          <a:ext cx="607568" cy="528320"/>
        </a:xfrm>
        <a:prstGeom prst="circularArrow">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EF5FC7BE-C1AD-4A25-A9B2-B47BA69A0E88}" type="datetimeFigureOut">
              <a:rPr lang="fa-IR" smtClean="0"/>
              <a:pPr/>
              <a:t>05/11/1441</a:t>
            </a:fld>
            <a:endParaRPr lang="fa-I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0BCE7E1F-49BE-4EBE-BB4C-5867B7F249DF}" type="slidenum">
              <a:rPr lang="fa-IR" smtClean="0"/>
              <a:pPr/>
              <a:t>‹#›</a:t>
            </a:fld>
            <a:endParaRPr lang="fa-IR"/>
          </a:p>
        </p:txBody>
      </p:sp>
    </p:spTree>
    <p:extLst>
      <p:ext uri="{BB962C8B-B14F-4D97-AF65-F5344CB8AC3E}">
        <p14:creationId xmlns:p14="http://schemas.microsoft.com/office/powerpoint/2010/main" val="2737663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6CEDF6-4D11-4AD5-AB3A-80DC51A85CCB}" type="slidenum">
              <a:rPr lang="en-US" altLang="fa-IR"/>
              <a:pPr>
                <a:defRPr/>
              </a:pPr>
              <a:t>‹#›</a:t>
            </a:fld>
            <a:endParaRPr lang="en-US" altLang="fa-IR"/>
          </a:p>
        </p:txBody>
      </p:sp>
    </p:spTree>
    <p:extLst>
      <p:ext uri="{BB962C8B-B14F-4D97-AF65-F5344CB8AC3E}">
        <p14:creationId xmlns:p14="http://schemas.microsoft.com/office/powerpoint/2010/main" val="36902795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a-IR" sz="1200" dirty="0" smtClean="0"/>
              <a:t>كاهش در تراكم استخوان در 3-2 سال اول و سپس پايداری</a:t>
            </a:r>
          </a:p>
          <a:p>
            <a:endParaRPr lang="fa-IR" dirty="0"/>
          </a:p>
        </p:txBody>
      </p:sp>
      <p:sp>
        <p:nvSpPr>
          <p:cNvPr id="4" name="Slide Number Placeholder 3"/>
          <p:cNvSpPr>
            <a:spLocks noGrp="1"/>
          </p:cNvSpPr>
          <p:nvPr>
            <p:ph type="sldNum" sz="quarter" idx="10"/>
          </p:nvPr>
        </p:nvSpPr>
        <p:spPr/>
        <p:txBody>
          <a:bodyPr/>
          <a:lstStyle/>
          <a:p>
            <a:pPr>
              <a:defRPr/>
            </a:pPr>
            <a:fld id="{CF6CEDF6-4D11-4AD5-AB3A-80DC51A85CCB}" type="slidenum">
              <a:rPr lang="en-US" altLang="fa-IR" smtClean="0"/>
              <a:pPr>
                <a:defRPr/>
              </a:pPr>
              <a:t>8</a:t>
            </a:fld>
            <a:endParaRPr lang="en-US" altLang="fa-IR"/>
          </a:p>
        </p:txBody>
      </p:sp>
    </p:spTree>
    <p:extLst>
      <p:ext uri="{BB962C8B-B14F-4D97-AF65-F5344CB8AC3E}">
        <p14:creationId xmlns:p14="http://schemas.microsoft.com/office/powerpoint/2010/main" val="746367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خطر</a:t>
            </a:r>
            <a:r>
              <a:rPr lang="fa-IR" baseline="0" dirty="0" smtClean="0"/>
              <a:t> دو جنسی شدن با پروژسترون 5 برابر</a:t>
            </a:r>
            <a:endParaRPr lang="fa-IR" dirty="0"/>
          </a:p>
        </p:txBody>
      </p:sp>
      <p:sp>
        <p:nvSpPr>
          <p:cNvPr id="4" name="Slide Number Placeholder 3"/>
          <p:cNvSpPr>
            <a:spLocks noGrp="1"/>
          </p:cNvSpPr>
          <p:nvPr>
            <p:ph type="sldNum" sz="quarter" idx="10"/>
          </p:nvPr>
        </p:nvSpPr>
        <p:spPr/>
        <p:txBody>
          <a:bodyPr/>
          <a:lstStyle/>
          <a:p>
            <a:pPr>
              <a:defRPr/>
            </a:pPr>
            <a:fld id="{CF6CEDF6-4D11-4AD5-AB3A-80DC51A85CCB}" type="slidenum">
              <a:rPr lang="en-US" altLang="fa-IR" smtClean="0"/>
              <a:pPr>
                <a:defRPr/>
              </a:pPr>
              <a:t>12</a:t>
            </a:fld>
            <a:endParaRPr lang="en-US" altLang="fa-IR"/>
          </a:p>
        </p:txBody>
      </p:sp>
    </p:spTree>
    <p:extLst>
      <p:ext uri="{BB962C8B-B14F-4D97-AF65-F5344CB8AC3E}">
        <p14:creationId xmlns:p14="http://schemas.microsoft.com/office/powerpoint/2010/main" val="2015886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672615-7D5D-44F8-978C-9FA6815E3901}" type="slidenum">
              <a:rPr lang="en-US" altLang="fa-IR"/>
              <a:pPr>
                <a:defRPr/>
              </a:pPr>
              <a:t>‹#›</a:t>
            </a:fld>
            <a:endParaRPr lang="en-US" altLang="fa-IR"/>
          </a:p>
        </p:txBody>
      </p:sp>
    </p:spTree>
    <p:extLst>
      <p:ext uri="{BB962C8B-B14F-4D97-AF65-F5344CB8AC3E}">
        <p14:creationId xmlns:p14="http://schemas.microsoft.com/office/powerpoint/2010/main" val="398608400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AA56D6-C3D4-4D20-9C5C-43E663AFB4EF}" type="slidenum">
              <a:rPr lang="en-US" altLang="fa-IR"/>
              <a:pPr>
                <a:defRPr/>
              </a:pPr>
              <a:t>‹#›</a:t>
            </a:fld>
            <a:endParaRPr lang="en-US" altLang="fa-IR"/>
          </a:p>
        </p:txBody>
      </p:sp>
    </p:spTree>
    <p:extLst>
      <p:ext uri="{BB962C8B-B14F-4D97-AF65-F5344CB8AC3E}">
        <p14:creationId xmlns:p14="http://schemas.microsoft.com/office/powerpoint/2010/main" val="4066003881"/>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ACB07-F4DF-44A5-BC69-F4AA94DFAD83}" type="slidenum">
              <a:rPr lang="en-US" altLang="fa-IR"/>
              <a:pPr>
                <a:defRPr/>
              </a:pPr>
              <a:t>‹#›</a:t>
            </a:fld>
            <a:endParaRPr lang="en-US" altLang="fa-IR"/>
          </a:p>
        </p:txBody>
      </p:sp>
    </p:spTree>
    <p:extLst>
      <p:ext uri="{BB962C8B-B14F-4D97-AF65-F5344CB8AC3E}">
        <p14:creationId xmlns:p14="http://schemas.microsoft.com/office/powerpoint/2010/main" val="287190445"/>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EC1DD-3CBF-45BA-8301-0D69185338A2}" type="slidenum">
              <a:rPr lang="en-US" altLang="fa-IR"/>
              <a:pPr>
                <a:defRPr/>
              </a:pPr>
              <a:t>‹#›</a:t>
            </a:fld>
            <a:endParaRPr lang="en-US" altLang="fa-IR"/>
          </a:p>
        </p:txBody>
      </p:sp>
    </p:spTree>
    <p:extLst>
      <p:ext uri="{BB962C8B-B14F-4D97-AF65-F5344CB8AC3E}">
        <p14:creationId xmlns:p14="http://schemas.microsoft.com/office/powerpoint/2010/main" val="2405664708"/>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982C6E9-4489-4CC8-B831-51190B1B6D5F}"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75722776"/>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D29436A-E464-43F8-9B65-F544190BF423}"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05724927"/>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BCA1598-9192-48A3-90B4-5077FF5082B2}"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1742737"/>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220855-EAEF-4243-99BB-5CA6C226222C}"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40128820"/>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8A8D2C9-7CC0-4BAC-9A49-AF308E0EC58C}"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21229423"/>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5671B04-7379-406B-8731-CAB56CD5AB30}"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11690596"/>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892E25-2196-4B88-A672-9C226C683EB8}"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8206362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585ECE-B7E7-4C76-86D1-DF8A6A28183C}" type="slidenum">
              <a:rPr lang="en-US" altLang="fa-IR"/>
              <a:pPr>
                <a:defRPr/>
              </a:pPr>
              <a:t>‹#›</a:t>
            </a:fld>
            <a:endParaRPr lang="en-US" altLang="fa-IR"/>
          </a:p>
        </p:txBody>
      </p:sp>
    </p:spTree>
    <p:extLst>
      <p:ext uri="{BB962C8B-B14F-4D97-AF65-F5344CB8AC3E}">
        <p14:creationId xmlns:p14="http://schemas.microsoft.com/office/powerpoint/2010/main" val="3427030879"/>
      </p:ext>
    </p:extLst>
  </p:cSld>
  <p:clrMapOvr>
    <a:masterClrMapping/>
  </p:clrMapOvr>
  <p:transition spd="slow">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E3D7534-406C-4568-B835-ECFEF0771118}"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9504819"/>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500C20-1CF4-4B04-9492-A77F400B5A1B}"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6708259"/>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C4F4C-ADF2-430C-A3D9-E8EFF779C8F7}"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8226310"/>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244FD03-478A-4FDF-BBE7-5BBDC92D32E2}"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9004661"/>
      </p:ext>
    </p:extLst>
  </p:cSld>
  <p:clrMapOvr>
    <a:masterClrMapping/>
  </p:clrMapOvr>
  <p:transition spd="slow">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03F453-2AB1-446B-964F-AD18BA022BCA}"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3582792"/>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960FBA-1AAF-4EA9-9737-AD22F0E677DA}" type="slidenum">
              <a:rPr lang="en-US" altLang="fa-IR"/>
              <a:pPr>
                <a:defRPr/>
              </a:pPr>
              <a:t>‹#›</a:t>
            </a:fld>
            <a:endParaRPr lang="en-US" altLang="fa-IR"/>
          </a:p>
        </p:txBody>
      </p:sp>
    </p:spTree>
    <p:extLst>
      <p:ext uri="{BB962C8B-B14F-4D97-AF65-F5344CB8AC3E}">
        <p14:creationId xmlns:p14="http://schemas.microsoft.com/office/powerpoint/2010/main" val="2234871095"/>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527F53-F6E7-422F-AB29-6D5D1DE7D5D4}" type="slidenum">
              <a:rPr lang="en-US" altLang="fa-IR"/>
              <a:pPr>
                <a:defRPr/>
              </a:pPr>
              <a:t>‹#›</a:t>
            </a:fld>
            <a:endParaRPr lang="en-US" altLang="fa-IR"/>
          </a:p>
        </p:txBody>
      </p:sp>
    </p:spTree>
    <p:extLst>
      <p:ext uri="{BB962C8B-B14F-4D97-AF65-F5344CB8AC3E}">
        <p14:creationId xmlns:p14="http://schemas.microsoft.com/office/powerpoint/2010/main" val="146996622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06B62BD-BBCA-4674-8C3B-B200D5E39B15}" type="slidenum">
              <a:rPr lang="en-US" altLang="fa-IR"/>
              <a:pPr>
                <a:defRPr/>
              </a:pPr>
              <a:t>‹#›</a:t>
            </a:fld>
            <a:endParaRPr lang="en-US" altLang="fa-IR"/>
          </a:p>
        </p:txBody>
      </p:sp>
    </p:spTree>
    <p:extLst>
      <p:ext uri="{BB962C8B-B14F-4D97-AF65-F5344CB8AC3E}">
        <p14:creationId xmlns:p14="http://schemas.microsoft.com/office/powerpoint/2010/main" val="305471720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65DB52-9F35-4EAF-95B8-4890D6377544}" type="slidenum">
              <a:rPr lang="en-US" altLang="fa-IR"/>
              <a:pPr>
                <a:defRPr/>
              </a:pPr>
              <a:t>‹#›</a:t>
            </a:fld>
            <a:endParaRPr lang="en-US" altLang="fa-IR"/>
          </a:p>
        </p:txBody>
      </p:sp>
    </p:spTree>
    <p:extLst>
      <p:ext uri="{BB962C8B-B14F-4D97-AF65-F5344CB8AC3E}">
        <p14:creationId xmlns:p14="http://schemas.microsoft.com/office/powerpoint/2010/main" val="1127096668"/>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B66B3AD-8536-4FD7-95F4-AE1E2345A58F}" type="slidenum">
              <a:rPr lang="en-US" altLang="fa-IR"/>
              <a:pPr>
                <a:defRPr/>
              </a:pPr>
              <a:t>‹#›</a:t>
            </a:fld>
            <a:endParaRPr lang="en-US" altLang="fa-IR"/>
          </a:p>
        </p:txBody>
      </p:sp>
    </p:spTree>
    <p:extLst>
      <p:ext uri="{BB962C8B-B14F-4D97-AF65-F5344CB8AC3E}">
        <p14:creationId xmlns:p14="http://schemas.microsoft.com/office/powerpoint/2010/main" val="154426974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40D4BB-93B8-4EC6-AA2A-966D8ADDCCF7}" type="slidenum">
              <a:rPr lang="en-US" altLang="fa-IR"/>
              <a:pPr>
                <a:defRPr/>
              </a:pPr>
              <a:t>‹#›</a:t>
            </a:fld>
            <a:endParaRPr lang="en-US" altLang="fa-IR"/>
          </a:p>
        </p:txBody>
      </p:sp>
    </p:spTree>
    <p:extLst>
      <p:ext uri="{BB962C8B-B14F-4D97-AF65-F5344CB8AC3E}">
        <p14:creationId xmlns:p14="http://schemas.microsoft.com/office/powerpoint/2010/main" val="262815735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43721F-C0E0-43FC-982C-BBA6ED52844A}" type="slidenum">
              <a:rPr lang="en-US" altLang="fa-IR"/>
              <a:pPr>
                <a:defRPr/>
              </a:pPr>
              <a:t>‹#›</a:t>
            </a:fld>
            <a:endParaRPr lang="en-US" altLang="fa-IR"/>
          </a:p>
        </p:txBody>
      </p:sp>
    </p:spTree>
    <p:extLst>
      <p:ext uri="{BB962C8B-B14F-4D97-AF65-F5344CB8AC3E}">
        <p14:creationId xmlns:p14="http://schemas.microsoft.com/office/powerpoint/2010/main" val="342718066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endParaRPr lang="en-US" altLang="fa-IR"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endParaRPr lang="en-US" altLang="fa-IR"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82F9907-698D-4E4A-BEBE-853C60878A2E}" type="slidenum">
              <a:rPr lang="en-US" altLang="fa-IR"/>
              <a:pPr>
                <a:defRPr/>
              </a:pPr>
              <a:t>‹#›</a:t>
            </a:fld>
            <a:endParaRPr lang="en-US" alt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cover/>
  </p:transition>
  <p:txStyles>
    <p:titleStyle>
      <a:lvl1pPr algn="ctr" rtl="1" eaLnBrk="1" fontAlgn="base" hangingPunct="1">
        <a:spcBef>
          <a:spcPct val="0"/>
        </a:spcBef>
        <a:spcAft>
          <a:spcPct val="0"/>
        </a:spcAft>
        <a:defRPr sz="4400">
          <a:solidFill>
            <a:schemeClr val="tx2"/>
          </a:solidFill>
          <a:latin typeface="+mj-lt"/>
          <a:ea typeface="+mj-ea"/>
          <a:cs typeface="2  Nazanin" panose="00000400000000000000" pitchFamily="2" charset="-78"/>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2  Nazanin" panose="00000400000000000000" pitchFamily="2" charset="-78"/>
        </a:defRPr>
      </a:lvl1pPr>
      <a:lvl2pPr marL="742950" indent="-285750" algn="r" rtl="1" eaLnBrk="1" fontAlgn="base" hangingPunct="1">
        <a:spcBef>
          <a:spcPct val="20000"/>
        </a:spcBef>
        <a:spcAft>
          <a:spcPct val="0"/>
        </a:spcAft>
        <a:buChar char="–"/>
        <a:defRPr sz="2800">
          <a:solidFill>
            <a:schemeClr val="tx1"/>
          </a:solidFill>
          <a:latin typeface="+mn-lt"/>
          <a:cs typeface="2  Nazanin" panose="00000400000000000000" pitchFamily="2" charset="-78"/>
        </a:defRPr>
      </a:lvl2pPr>
      <a:lvl3pPr marL="1143000" indent="-228600" algn="r" rtl="1" eaLnBrk="1" fontAlgn="base" hangingPunct="1">
        <a:spcBef>
          <a:spcPct val="20000"/>
        </a:spcBef>
        <a:spcAft>
          <a:spcPct val="0"/>
        </a:spcAft>
        <a:buChar char="•"/>
        <a:defRPr sz="2400">
          <a:solidFill>
            <a:schemeClr val="tx1"/>
          </a:solidFill>
          <a:latin typeface="+mn-lt"/>
          <a:cs typeface="2  Nazanin" panose="00000400000000000000" pitchFamily="2" charset="-78"/>
        </a:defRPr>
      </a:lvl3pPr>
      <a:lvl4pPr marL="1600200" indent="-228600" algn="r" rtl="1" eaLnBrk="1" fontAlgn="base" hangingPunct="1">
        <a:spcBef>
          <a:spcPct val="20000"/>
        </a:spcBef>
        <a:spcAft>
          <a:spcPct val="0"/>
        </a:spcAft>
        <a:buChar char="–"/>
        <a:defRPr sz="2000">
          <a:solidFill>
            <a:schemeClr val="tx1"/>
          </a:solidFill>
          <a:latin typeface="+mn-lt"/>
          <a:cs typeface="2  Nazanin" panose="00000400000000000000" pitchFamily="2" charset="-78"/>
        </a:defRPr>
      </a:lvl4pPr>
      <a:lvl5pPr marL="2057400" indent="-228600" algn="r" rtl="1" eaLnBrk="1" fontAlgn="base" hangingPunct="1">
        <a:spcBef>
          <a:spcPct val="20000"/>
        </a:spcBef>
        <a:spcAft>
          <a:spcPct val="0"/>
        </a:spcAft>
        <a:buChar char="»"/>
        <a:defRPr sz="2000">
          <a:solidFill>
            <a:schemeClr val="tx1"/>
          </a:solidFill>
          <a:latin typeface="+mn-lt"/>
          <a:cs typeface="2  Nazanin" panose="00000400000000000000" pitchFamily="2" charset="-78"/>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71EB12-BF4E-4BB5-A4AF-9E40ED162210}" type="slidenum">
              <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fa-IR"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463849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file:///E:\swf\Birth%20Control%20Pills.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3200400" y="2286000"/>
            <a:ext cx="6400800" cy="1752600"/>
          </a:xfrm>
        </p:spPr>
        <p:txBody>
          <a:bodyPr/>
          <a:lstStyle/>
          <a:p>
            <a:pPr eaLnBrk="1" hangingPunct="1"/>
            <a:r>
              <a:rPr lang="fa-IR" altLang="fa-IR" sz="4800" dirty="0" err="1" smtClean="0">
                <a:latin typeface="Chiller" panose="04020404031007020602" pitchFamily="82" charset="0"/>
                <a:cs typeface="2  Nazanin" panose="00000400000000000000" pitchFamily="2" charset="-78"/>
              </a:rPr>
              <a:t>فارماکولوژی</a:t>
            </a:r>
            <a:endParaRPr lang="fa-IR" altLang="fa-IR" sz="4800" dirty="0" smtClean="0">
              <a:latin typeface="Chiller" panose="04020404031007020602" pitchFamily="82" charset="0"/>
              <a:cs typeface="2  Nazanin" panose="00000400000000000000" pitchFamily="2" charset="-78"/>
            </a:endParaRPr>
          </a:p>
          <a:p>
            <a:pPr eaLnBrk="1" hangingPunct="1"/>
            <a:r>
              <a:rPr lang="en-US" altLang="fa-IR" sz="4800" b="1" dirty="0" smtClean="0">
                <a:solidFill>
                  <a:srgbClr val="FF0000"/>
                </a:solidFill>
                <a:latin typeface="Chiller" panose="04020404031007020602" pitchFamily="82" charset="0"/>
              </a:rPr>
              <a:t>PHARMACOLOGY</a:t>
            </a:r>
            <a:endParaRPr lang="en-US" altLang="fa-IR" sz="4800" dirty="0" smtClean="0">
              <a:cs typeface="2  Nazanin" panose="00000400000000000000" pitchFamily="2" charset="-78"/>
            </a:endParaRPr>
          </a:p>
        </p:txBody>
      </p:sp>
      <p:sp>
        <p:nvSpPr>
          <p:cNvPr id="4" name="Rectangle 3"/>
          <p:cNvSpPr txBox="1">
            <a:spLocks noChangeArrowheads="1"/>
          </p:cNvSpPr>
          <p:nvPr/>
        </p:nvSpPr>
        <p:spPr bwMode="auto">
          <a:xfrm>
            <a:off x="3347864" y="458112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1" eaLnBrk="1" fontAlgn="base" hangingPunct="1">
              <a:spcBef>
                <a:spcPct val="20000"/>
              </a:spcBef>
              <a:spcAft>
                <a:spcPct val="0"/>
              </a:spcAft>
              <a:buNone/>
              <a:defRPr sz="3200">
                <a:solidFill>
                  <a:schemeClr val="tx1"/>
                </a:solidFill>
                <a:latin typeface="+mn-lt"/>
                <a:ea typeface="+mn-ea"/>
                <a:cs typeface="2  Nazanin" panose="00000400000000000000" pitchFamily="2" charset="-78"/>
              </a:defRPr>
            </a:lvl1pPr>
            <a:lvl2pPr marL="457200" indent="0" algn="ctr" rtl="1" eaLnBrk="1" fontAlgn="base" hangingPunct="1">
              <a:spcBef>
                <a:spcPct val="20000"/>
              </a:spcBef>
              <a:spcAft>
                <a:spcPct val="0"/>
              </a:spcAft>
              <a:buNone/>
              <a:defRPr sz="2800">
                <a:solidFill>
                  <a:schemeClr val="tx1"/>
                </a:solidFill>
                <a:latin typeface="+mn-lt"/>
                <a:cs typeface="2  Nazanin" panose="00000400000000000000" pitchFamily="2" charset="-78"/>
              </a:defRPr>
            </a:lvl2pPr>
            <a:lvl3pPr marL="914400" indent="0" algn="ctr" rtl="1" eaLnBrk="1" fontAlgn="base" hangingPunct="1">
              <a:spcBef>
                <a:spcPct val="20000"/>
              </a:spcBef>
              <a:spcAft>
                <a:spcPct val="0"/>
              </a:spcAft>
              <a:buNone/>
              <a:defRPr sz="2400">
                <a:solidFill>
                  <a:schemeClr val="tx1"/>
                </a:solidFill>
                <a:latin typeface="+mn-lt"/>
                <a:cs typeface="2  Nazanin" panose="00000400000000000000" pitchFamily="2" charset="-78"/>
              </a:defRPr>
            </a:lvl3pPr>
            <a:lvl4pPr marL="1371600" indent="0" algn="ctr" rtl="1" eaLnBrk="1" fontAlgn="base" hangingPunct="1">
              <a:spcBef>
                <a:spcPct val="20000"/>
              </a:spcBef>
              <a:spcAft>
                <a:spcPct val="0"/>
              </a:spcAft>
              <a:buNone/>
              <a:defRPr sz="2000">
                <a:solidFill>
                  <a:schemeClr val="tx1"/>
                </a:solidFill>
                <a:latin typeface="+mn-lt"/>
                <a:cs typeface="2  Nazanin" panose="00000400000000000000" pitchFamily="2" charset="-78"/>
              </a:defRPr>
            </a:lvl4pPr>
            <a:lvl5pPr marL="1828800" indent="0" algn="ctr" rtl="1" eaLnBrk="1" fontAlgn="base" hangingPunct="1">
              <a:spcBef>
                <a:spcPct val="20000"/>
              </a:spcBef>
              <a:spcAft>
                <a:spcPct val="0"/>
              </a:spcAft>
              <a:buNone/>
              <a:defRPr sz="2000">
                <a:solidFill>
                  <a:schemeClr val="tx1"/>
                </a:solidFill>
                <a:latin typeface="+mn-lt"/>
                <a:cs typeface="2  Nazanin" panose="00000400000000000000" pitchFamily="2" charset="-78"/>
              </a:defRPr>
            </a:lvl5pPr>
            <a:lvl6pPr marL="2286000" indent="0" algn="ctr" rtl="1" eaLnBrk="1" fontAlgn="base" hangingPunct="1">
              <a:spcBef>
                <a:spcPct val="20000"/>
              </a:spcBef>
              <a:spcAft>
                <a:spcPct val="0"/>
              </a:spcAft>
              <a:buNone/>
              <a:defRPr sz="2000">
                <a:solidFill>
                  <a:schemeClr val="tx1"/>
                </a:solidFill>
                <a:latin typeface="+mn-lt"/>
                <a:cs typeface="+mn-cs"/>
              </a:defRPr>
            </a:lvl6pPr>
            <a:lvl7pPr marL="2743200" indent="0" algn="ctr" rtl="1" eaLnBrk="1" fontAlgn="base" hangingPunct="1">
              <a:spcBef>
                <a:spcPct val="20000"/>
              </a:spcBef>
              <a:spcAft>
                <a:spcPct val="0"/>
              </a:spcAft>
              <a:buNone/>
              <a:defRPr sz="2000">
                <a:solidFill>
                  <a:schemeClr val="tx1"/>
                </a:solidFill>
                <a:latin typeface="+mn-lt"/>
                <a:cs typeface="+mn-cs"/>
              </a:defRPr>
            </a:lvl7pPr>
            <a:lvl8pPr marL="3200400" indent="0" algn="ctr" rtl="1" eaLnBrk="1" fontAlgn="base" hangingPunct="1">
              <a:spcBef>
                <a:spcPct val="20000"/>
              </a:spcBef>
              <a:spcAft>
                <a:spcPct val="0"/>
              </a:spcAft>
              <a:buNone/>
              <a:defRPr sz="2000">
                <a:solidFill>
                  <a:schemeClr val="tx1"/>
                </a:solidFill>
                <a:latin typeface="+mn-lt"/>
                <a:cs typeface="+mn-cs"/>
              </a:defRPr>
            </a:lvl8pPr>
            <a:lvl9pPr marL="3657600" indent="0" algn="ctr" rtl="1" eaLnBrk="1" fontAlgn="base" hangingPunct="1">
              <a:spcBef>
                <a:spcPct val="20000"/>
              </a:spcBef>
              <a:spcAft>
                <a:spcPct val="0"/>
              </a:spcAft>
              <a:buNone/>
              <a:defRPr sz="2000">
                <a:solidFill>
                  <a:schemeClr val="tx1"/>
                </a:solidFill>
                <a:latin typeface="+mn-lt"/>
                <a:cs typeface="+mn-cs"/>
              </a:defRPr>
            </a:lvl9pPr>
          </a:lstStyle>
          <a:p>
            <a:r>
              <a:rPr lang="fa-IR" altLang="fa-IR" sz="4000" kern="0" smtClean="0">
                <a:latin typeface="Chiller" panose="04020404031007020602" pitchFamily="82" charset="0"/>
              </a:rPr>
              <a:t>ضد بارداری ها</a:t>
            </a:r>
          </a:p>
          <a:p>
            <a:r>
              <a:rPr lang="en-US" altLang="fa-IR" kern="0" smtClean="0"/>
              <a:t>Contraceptive</a:t>
            </a:r>
            <a:endParaRPr lang="fa-IR" altLang="fa-IR" kern="0" dirty="0" smtClean="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علائم سکته مغزی یا حمله </a:t>
            </a:r>
            <a:r>
              <a:rPr lang="fa-IR" dirty="0" err="1" smtClean="0"/>
              <a:t>ایسکمیک</a:t>
            </a:r>
            <a:r>
              <a:rPr lang="fa-IR" dirty="0" smtClean="0"/>
              <a:t> گذرا</a:t>
            </a:r>
            <a:endParaRPr lang="fa-IR" dirty="0"/>
          </a:p>
        </p:txBody>
      </p:sp>
      <p:sp>
        <p:nvSpPr>
          <p:cNvPr id="3" name="Content Placeholder 2"/>
          <p:cNvSpPr>
            <a:spLocks noGrp="1"/>
          </p:cNvSpPr>
          <p:nvPr>
            <p:ph idx="1"/>
          </p:nvPr>
        </p:nvSpPr>
        <p:spPr/>
        <p:txBody>
          <a:bodyPr/>
          <a:lstStyle/>
          <a:p>
            <a:endParaRPr lang="fa-IR"/>
          </a:p>
        </p:txBody>
      </p:sp>
      <p:pic>
        <p:nvPicPr>
          <p:cNvPr id="5" name="Picture 4"/>
          <p:cNvPicPr>
            <a:picLocks noChangeAspect="1"/>
          </p:cNvPicPr>
          <p:nvPr/>
        </p:nvPicPr>
        <p:blipFill rotWithShape="1">
          <a:blip r:embed="rId2"/>
          <a:srcRect l="5178" t="43489" r="21295" b="37513"/>
          <a:stretch/>
        </p:blipFill>
        <p:spPr>
          <a:xfrm>
            <a:off x="0" y="2190564"/>
            <a:ext cx="9144000" cy="1526468"/>
          </a:xfrm>
          <a:prstGeom prst="rect">
            <a:avLst/>
          </a:prstGeom>
        </p:spPr>
      </p:pic>
      <p:sp>
        <p:nvSpPr>
          <p:cNvPr id="7" name="TextBox 6"/>
          <p:cNvSpPr txBox="1"/>
          <p:nvPr/>
        </p:nvSpPr>
        <p:spPr>
          <a:xfrm>
            <a:off x="0" y="3691290"/>
            <a:ext cx="2013620" cy="830888"/>
          </a:xfrm>
          <a:prstGeom prst="rect">
            <a:avLst/>
          </a:prstGeom>
          <a:solidFill>
            <a:schemeClr val="bg1"/>
          </a:solidFill>
        </p:spPr>
        <p:txBody>
          <a:bodyPr wrap="square" rtlCol="1">
            <a:spAutoFit/>
          </a:bodyPr>
          <a:lstStyle/>
          <a:p>
            <a:pPr algn="ctr" rtl="1"/>
            <a:r>
              <a:rPr lang="fa-IR" sz="2400" dirty="0" smtClean="0">
                <a:cs typeface="2  Titr" panose="00000700000000000000" pitchFamily="2" charset="-78"/>
              </a:rPr>
              <a:t>گیجی سردرد و عدم تعادل</a:t>
            </a:r>
            <a:endParaRPr lang="fa-IR" sz="2400" dirty="0">
              <a:cs typeface="2  Titr" panose="00000700000000000000" pitchFamily="2" charset="-78"/>
            </a:endParaRPr>
          </a:p>
        </p:txBody>
      </p:sp>
      <p:sp>
        <p:nvSpPr>
          <p:cNvPr id="8" name="TextBox 7"/>
          <p:cNvSpPr txBox="1"/>
          <p:nvPr/>
        </p:nvSpPr>
        <p:spPr>
          <a:xfrm>
            <a:off x="2051720" y="3677307"/>
            <a:ext cx="1482824" cy="461665"/>
          </a:xfrm>
          <a:prstGeom prst="rect">
            <a:avLst/>
          </a:prstGeom>
          <a:solidFill>
            <a:schemeClr val="bg1"/>
          </a:solidFill>
        </p:spPr>
        <p:txBody>
          <a:bodyPr wrap="square" rtlCol="1">
            <a:spAutoFit/>
          </a:bodyPr>
          <a:lstStyle/>
          <a:p>
            <a:pPr algn="r" rtl="1"/>
            <a:r>
              <a:rPr lang="fa-IR" sz="2400" dirty="0" smtClean="0">
                <a:cs typeface="2  Titr" panose="00000700000000000000" pitchFamily="2" charset="-78"/>
              </a:rPr>
              <a:t>تاری دید</a:t>
            </a:r>
            <a:endParaRPr lang="fa-IR" sz="2400" dirty="0">
              <a:cs typeface="2  Titr" panose="00000700000000000000" pitchFamily="2" charset="-78"/>
            </a:endParaRPr>
          </a:p>
        </p:txBody>
      </p:sp>
      <p:sp>
        <p:nvSpPr>
          <p:cNvPr id="9" name="TextBox 8"/>
          <p:cNvSpPr txBox="1"/>
          <p:nvPr/>
        </p:nvSpPr>
        <p:spPr>
          <a:xfrm>
            <a:off x="3610744" y="3732066"/>
            <a:ext cx="1969368" cy="461665"/>
          </a:xfrm>
          <a:prstGeom prst="rect">
            <a:avLst/>
          </a:prstGeom>
          <a:solidFill>
            <a:schemeClr val="bg1"/>
          </a:solidFill>
        </p:spPr>
        <p:txBody>
          <a:bodyPr wrap="square" rtlCol="1">
            <a:spAutoFit/>
          </a:bodyPr>
          <a:lstStyle/>
          <a:p>
            <a:pPr algn="r" rtl="1"/>
            <a:r>
              <a:rPr lang="fa-IR" sz="2400" dirty="0" smtClean="0">
                <a:cs typeface="2  Titr" panose="00000700000000000000" pitchFamily="2" charset="-78"/>
              </a:rPr>
              <a:t>کج شدن صورت</a:t>
            </a:r>
            <a:endParaRPr lang="fa-IR" sz="2400" dirty="0">
              <a:cs typeface="2  Titr" panose="00000700000000000000" pitchFamily="2" charset="-78"/>
            </a:endParaRPr>
          </a:p>
        </p:txBody>
      </p:sp>
      <p:sp>
        <p:nvSpPr>
          <p:cNvPr id="10" name="TextBox 9"/>
          <p:cNvSpPr txBox="1"/>
          <p:nvPr/>
        </p:nvSpPr>
        <p:spPr>
          <a:xfrm>
            <a:off x="5580112" y="3706942"/>
            <a:ext cx="1796008" cy="1200329"/>
          </a:xfrm>
          <a:prstGeom prst="rect">
            <a:avLst/>
          </a:prstGeom>
          <a:solidFill>
            <a:schemeClr val="bg1"/>
          </a:solidFill>
        </p:spPr>
        <p:txBody>
          <a:bodyPr wrap="square" rtlCol="1">
            <a:spAutoFit/>
          </a:bodyPr>
          <a:lstStyle/>
          <a:p>
            <a:pPr algn="ctr" rtl="1"/>
            <a:r>
              <a:rPr lang="fa-IR" sz="2400" dirty="0" smtClean="0">
                <a:cs typeface="2  Titr" panose="00000700000000000000" pitchFamily="2" charset="-78"/>
              </a:rPr>
              <a:t>ضعف یا بی حسی دست یا پا</a:t>
            </a:r>
            <a:endParaRPr lang="fa-IR" sz="2400" dirty="0">
              <a:cs typeface="2  Titr" panose="00000700000000000000" pitchFamily="2" charset="-78"/>
            </a:endParaRPr>
          </a:p>
        </p:txBody>
      </p:sp>
      <p:sp>
        <p:nvSpPr>
          <p:cNvPr id="11" name="TextBox 10"/>
          <p:cNvSpPr txBox="1"/>
          <p:nvPr/>
        </p:nvSpPr>
        <p:spPr>
          <a:xfrm>
            <a:off x="7266796" y="3706942"/>
            <a:ext cx="1922492" cy="461665"/>
          </a:xfrm>
          <a:prstGeom prst="rect">
            <a:avLst/>
          </a:prstGeom>
          <a:solidFill>
            <a:schemeClr val="bg1"/>
          </a:solidFill>
        </p:spPr>
        <p:txBody>
          <a:bodyPr wrap="square" rtlCol="1">
            <a:spAutoFit/>
          </a:bodyPr>
          <a:lstStyle/>
          <a:p>
            <a:pPr algn="r" rtl="1"/>
            <a:r>
              <a:rPr lang="fa-IR" sz="2400" dirty="0" smtClean="0">
                <a:cs typeface="2  Titr" panose="00000700000000000000" pitchFamily="2" charset="-78"/>
              </a:rPr>
              <a:t>اختلال در تکلم</a:t>
            </a:r>
            <a:endParaRPr lang="fa-IR" sz="2400" dirty="0">
              <a:cs typeface="2  Titr" panose="00000700000000000000" pitchFamily="2" charset="-78"/>
            </a:endParaRPr>
          </a:p>
        </p:txBody>
      </p:sp>
    </p:spTree>
    <p:extLst>
      <p:ext uri="{BB962C8B-B14F-4D97-AF65-F5344CB8AC3E}">
        <p14:creationId xmlns:p14="http://schemas.microsoft.com/office/powerpoint/2010/main" val="305847566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استروژن </a:t>
            </a:r>
            <a:r>
              <a:rPr lang="fa-IR" dirty="0" err="1" smtClean="0"/>
              <a:t>کنژوگه</a:t>
            </a:r>
            <a:endParaRPr lang="fa-IR" dirty="0"/>
          </a:p>
        </p:txBody>
      </p:sp>
      <p:sp>
        <p:nvSpPr>
          <p:cNvPr id="3" name="Content Placeholder 2"/>
          <p:cNvSpPr>
            <a:spLocks noGrp="1"/>
          </p:cNvSpPr>
          <p:nvPr>
            <p:ph sz="half" idx="1"/>
          </p:nvPr>
        </p:nvSpPr>
        <p:spPr/>
        <p:txBody>
          <a:bodyPr/>
          <a:lstStyle/>
          <a:p>
            <a:endParaRPr lang="fa-IR"/>
          </a:p>
        </p:txBody>
      </p:sp>
      <p:sp>
        <p:nvSpPr>
          <p:cNvPr id="4" name="Content Placeholder 3"/>
          <p:cNvSpPr>
            <a:spLocks noGrp="1"/>
          </p:cNvSpPr>
          <p:nvPr>
            <p:ph sz="half" idx="2"/>
          </p:nvPr>
        </p:nvSpPr>
        <p:spPr/>
        <p:txBody>
          <a:bodyPr/>
          <a:lstStyle/>
          <a:p>
            <a:endParaRPr lang="fa-IR"/>
          </a:p>
        </p:txBody>
      </p:sp>
      <p:pic>
        <p:nvPicPr>
          <p:cNvPr id="2050" name="Picture 2" descr="Image result for conjugated estrogen vag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2593"/>
            <a:ext cx="8365963" cy="5246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931683"/>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کاربرد پروژسترون در حاملگی</a:t>
            </a:r>
            <a:endParaRPr lang="fa-IR" dirty="0"/>
          </a:p>
        </p:txBody>
      </p:sp>
      <p:sp>
        <p:nvSpPr>
          <p:cNvPr id="3" name="Content Placeholder 2"/>
          <p:cNvSpPr>
            <a:spLocks noGrp="1"/>
          </p:cNvSpPr>
          <p:nvPr>
            <p:ph idx="1"/>
          </p:nvPr>
        </p:nvSpPr>
        <p:spPr>
          <a:xfrm>
            <a:off x="914400" y="1257936"/>
            <a:ext cx="8229600" cy="4525963"/>
          </a:xfrm>
        </p:spPr>
        <p:txBody>
          <a:bodyPr/>
          <a:lstStyle/>
          <a:p>
            <a:r>
              <a:rPr lang="fa-IR" dirty="0" smtClean="0"/>
              <a:t>اوایل حاملگی-جلوگیری از دفع جنین توسط مادر </a:t>
            </a:r>
          </a:p>
          <a:p>
            <a:r>
              <a:rPr lang="fa-IR" dirty="0" smtClean="0"/>
              <a:t>اواخر حاملگی-کاهش انقباضات زودرس</a:t>
            </a:r>
          </a:p>
          <a:p>
            <a:r>
              <a:rPr lang="fa-IR" dirty="0"/>
              <a:t>تبدیل پروژسترون </a:t>
            </a:r>
            <a:r>
              <a:rPr lang="fa-IR" dirty="0" smtClean="0"/>
              <a:t>زیادی به </a:t>
            </a:r>
            <a:r>
              <a:rPr lang="fa-IR" dirty="0"/>
              <a:t>تستسترون</a:t>
            </a:r>
          </a:p>
          <a:p>
            <a:endParaRPr lang="fa-IR" dirty="0"/>
          </a:p>
        </p:txBody>
      </p:sp>
      <p:pic>
        <p:nvPicPr>
          <p:cNvPr id="9218" name="Picture 2" descr="Image result for ‫پرولوتون‬‎"/>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68" y="2955717"/>
            <a:ext cx="4810253" cy="387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520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en-US" dirty="0" smtClean="0">
                <a:hlinkClick r:id="rId2" action="ppaction://hlinkfile"/>
              </a:rPr>
              <a:t>E:\swf\Birth Control Pills.mp4</a:t>
            </a:r>
            <a:endParaRPr lang="fa-IR" dirty="0" smtClean="0"/>
          </a:p>
          <a:p>
            <a:endParaRPr lang="fa-IR" dirty="0"/>
          </a:p>
          <a:p>
            <a:r>
              <a:rPr lang="fa-IR" dirty="0" smtClean="0"/>
              <a:t>پروژستین و پروژسترون</a:t>
            </a:r>
            <a:endParaRPr lang="fa-IR" dirty="0"/>
          </a:p>
        </p:txBody>
      </p:sp>
    </p:spTree>
    <p:extLst>
      <p:ext uri="{BB962C8B-B14F-4D97-AF65-F5344CB8AC3E}">
        <p14:creationId xmlns:p14="http://schemas.microsoft.com/office/powerpoint/2010/main" val="341428418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4" y="21162"/>
            <a:ext cx="8229600" cy="1143000"/>
          </a:xfrm>
        </p:spPr>
        <p:txBody>
          <a:bodyPr/>
          <a:lstStyle/>
          <a:p>
            <a:r>
              <a:rPr lang="fa-IR" dirty="0" smtClean="0"/>
              <a:t>سوال</a:t>
            </a:r>
            <a:endParaRPr lang="en-US" dirty="0"/>
          </a:p>
        </p:txBody>
      </p:sp>
      <p:sp>
        <p:nvSpPr>
          <p:cNvPr id="3" name="Content Placeholder 2"/>
          <p:cNvSpPr>
            <a:spLocks noGrp="1"/>
          </p:cNvSpPr>
          <p:nvPr>
            <p:ph idx="1"/>
          </p:nvPr>
        </p:nvSpPr>
        <p:spPr>
          <a:xfrm>
            <a:off x="468965" y="1417638"/>
            <a:ext cx="8229600" cy="4525963"/>
          </a:xfrm>
        </p:spPr>
        <p:txBody>
          <a:bodyPr/>
          <a:lstStyle/>
          <a:p>
            <a:r>
              <a:rPr lang="fa-IR" dirty="0" smtClean="0"/>
              <a:t>خانمی 29 ساله به عنوان ضد بارداری از </a:t>
            </a:r>
            <a:r>
              <a:rPr lang="en-US" dirty="0" smtClean="0"/>
              <a:t>Medroxyprogesteron</a:t>
            </a:r>
            <a:r>
              <a:rPr lang="fa-IR" dirty="0" smtClean="0"/>
              <a:t> خوراکی استفاده می کند. کدام عارضه در او محتملتر است؟</a:t>
            </a:r>
          </a:p>
          <a:p>
            <a:pPr marL="514350" indent="-514350">
              <a:buFont typeface="+mj-lt"/>
              <a:buAutoNum type="alphaUcPeriod"/>
            </a:pPr>
            <a:r>
              <a:rPr lang="fa-IR" dirty="0" smtClean="0"/>
              <a:t>لکه صورت</a:t>
            </a:r>
          </a:p>
          <a:p>
            <a:pPr marL="514350" indent="-514350">
              <a:buFont typeface="+mj-lt"/>
              <a:buAutoNum type="alphaUcPeriod"/>
            </a:pPr>
            <a:r>
              <a:rPr lang="fa-IR" dirty="0" smtClean="0"/>
              <a:t>آنمی </a:t>
            </a:r>
            <a:r>
              <a:rPr lang="fa-IR" dirty="0" err="1" smtClean="0"/>
              <a:t>مگالوبلاستیک</a:t>
            </a:r>
            <a:endParaRPr lang="fa-IR" dirty="0" smtClean="0"/>
          </a:p>
          <a:p>
            <a:pPr marL="514350" indent="-514350">
              <a:buFont typeface="+mj-lt"/>
              <a:buAutoNum type="alphaUcPeriod"/>
            </a:pPr>
            <a:r>
              <a:rPr lang="fa-IR" dirty="0" err="1" smtClean="0"/>
              <a:t>ترومبوز</a:t>
            </a:r>
            <a:endParaRPr lang="fa-IR" dirty="0" smtClean="0"/>
          </a:p>
          <a:p>
            <a:pPr marL="514350" indent="-514350">
              <a:buFont typeface="+mj-lt"/>
              <a:buAutoNum type="alphaUcPeriod"/>
            </a:pPr>
            <a:r>
              <a:rPr lang="fa-IR" dirty="0" smtClean="0"/>
              <a:t>لکه بینی یا خونریزی بین دوره ای</a:t>
            </a:r>
            <a:endParaRPr lang="en-US" dirty="0"/>
          </a:p>
          <a:p>
            <a:pPr marL="514350" indent="-514350">
              <a:buFont typeface="+mj-lt"/>
              <a:buAutoNum type="alphaUcPeriod"/>
            </a:pPr>
            <a:r>
              <a:rPr lang="en-US" dirty="0" err="1" smtClean="0"/>
              <a:t>Galactorrhea</a:t>
            </a:r>
            <a:endParaRPr lang="fa-IR" dirty="0" smtClean="0"/>
          </a:p>
          <a:p>
            <a:pPr marL="0" indent="0">
              <a:buNone/>
            </a:pPr>
            <a:r>
              <a:rPr lang="fa-IR" dirty="0" smtClean="0"/>
              <a:t>جواب:</a:t>
            </a:r>
            <a:r>
              <a:rPr lang="en-US" dirty="0"/>
              <a:t>D</a:t>
            </a:r>
          </a:p>
        </p:txBody>
      </p:sp>
    </p:spTree>
    <p:extLst>
      <p:ext uri="{BB962C8B-B14F-4D97-AF65-F5344CB8AC3E}">
        <p14:creationId xmlns:p14="http://schemas.microsoft.com/office/powerpoint/2010/main" val="13113652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46332"/>
            <a:ext cx="8229600" cy="1143000"/>
          </a:xfrm>
        </p:spPr>
        <p:txBody>
          <a:bodyPr/>
          <a:lstStyle/>
          <a:p>
            <a:r>
              <a:rPr lang="fa-IR" dirty="0" smtClean="0"/>
              <a:t>قرص ترکیبی </a:t>
            </a:r>
            <a:r>
              <a:rPr lang="fa-IR" dirty="0" smtClean="0"/>
              <a:t>سه فازی</a:t>
            </a:r>
            <a:endParaRPr lang="en-US" dirty="0"/>
          </a:p>
        </p:txBody>
      </p:sp>
      <p:sp>
        <p:nvSpPr>
          <p:cNvPr id="9" name="Title 1"/>
          <p:cNvSpPr txBox="1">
            <a:spLocks/>
          </p:cNvSpPr>
          <p:nvPr/>
        </p:nvSpPr>
        <p:spPr bwMode="auto">
          <a:xfrm>
            <a:off x="-1143000" y="162385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1" fontAlgn="base" hangingPunct="1">
              <a:spcBef>
                <a:spcPct val="0"/>
              </a:spcBef>
              <a:spcAft>
                <a:spcPct val="0"/>
              </a:spcAft>
              <a:defRPr sz="4400">
                <a:solidFill>
                  <a:schemeClr val="tx2"/>
                </a:solidFill>
                <a:latin typeface="+mj-lt"/>
                <a:ea typeface="+mj-ea"/>
                <a:cs typeface="2  Nazanin" panose="00000400000000000000" pitchFamily="2" charset="-78"/>
              </a:defRPr>
            </a:lvl1pPr>
            <a:lvl2pPr algn="ctr" rtl="1" eaLnBrk="1" fontAlgn="base" hangingPunct="1">
              <a:spcBef>
                <a:spcPct val="0"/>
              </a:spcBef>
              <a:spcAft>
                <a:spcPct val="0"/>
              </a:spcAft>
              <a:defRPr sz="4400">
                <a:solidFill>
                  <a:schemeClr val="tx2"/>
                </a:solidFill>
                <a:latin typeface="Arial" charset="0"/>
                <a:cs typeface="Arial" charset="0"/>
              </a:defRPr>
            </a:lvl2pPr>
            <a:lvl3pPr algn="ctr" rtl="1" eaLnBrk="1" fontAlgn="base" hangingPunct="1">
              <a:spcBef>
                <a:spcPct val="0"/>
              </a:spcBef>
              <a:spcAft>
                <a:spcPct val="0"/>
              </a:spcAft>
              <a:defRPr sz="4400">
                <a:solidFill>
                  <a:schemeClr val="tx2"/>
                </a:solidFill>
                <a:latin typeface="Arial" charset="0"/>
                <a:cs typeface="Arial" charset="0"/>
              </a:defRPr>
            </a:lvl3pPr>
            <a:lvl4pPr algn="ctr" rtl="1" eaLnBrk="1" fontAlgn="base" hangingPunct="1">
              <a:spcBef>
                <a:spcPct val="0"/>
              </a:spcBef>
              <a:spcAft>
                <a:spcPct val="0"/>
              </a:spcAft>
              <a:defRPr sz="4400">
                <a:solidFill>
                  <a:schemeClr val="tx2"/>
                </a:solidFill>
                <a:latin typeface="Arial" charset="0"/>
                <a:cs typeface="Arial" charset="0"/>
              </a:defRPr>
            </a:lvl4pPr>
            <a:lvl5pPr algn="ctr" rtl="1" eaLnBrk="1" fontAlgn="base" hangingPunct="1">
              <a:spcBef>
                <a:spcPct val="0"/>
              </a:spcBef>
              <a:spcAft>
                <a:spcPct val="0"/>
              </a:spcAft>
              <a:defRPr sz="4400">
                <a:solidFill>
                  <a:schemeClr val="tx2"/>
                </a:solidFill>
                <a:latin typeface="Arial" charset="0"/>
                <a:cs typeface="Arial" charset="0"/>
              </a:defRPr>
            </a:lvl5pPr>
            <a:lvl6pPr marL="457200" algn="ctr" rtl="1" eaLnBrk="1" fontAlgn="base" hangingPunct="1">
              <a:spcBef>
                <a:spcPct val="0"/>
              </a:spcBef>
              <a:spcAft>
                <a:spcPct val="0"/>
              </a:spcAft>
              <a:defRPr sz="4400">
                <a:solidFill>
                  <a:schemeClr val="tx2"/>
                </a:solidFill>
                <a:latin typeface="Arial" charset="0"/>
                <a:cs typeface="Arial" charset="0"/>
              </a:defRPr>
            </a:lvl6pPr>
            <a:lvl7pPr marL="914400" algn="ctr" rtl="1" eaLnBrk="1" fontAlgn="base" hangingPunct="1">
              <a:spcBef>
                <a:spcPct val="0"/>
              </a:spcBef>
              <a:spcAft>
                <a:spcPct val="0"/>
              </a:spcAft>
              <a:defRPr sz="4400">
                <a:solidFill>
                  <a:schemeClr val="tx2"/>
                </a:solidFill>
                <a:latin typeface="Arial" charset="0"/>
                <a:cs typeface="Arial" charset="0"/>
              </a:defRPr>
            </a:lvl7pPr>
            <a:lvl8pPr marL="1371600" algn="ctr" rtl="1" eaLnBrk="1" fontAlgn="base" hangingPunct="1">
              <a:spcBef>
                <a:spcPct val="0"/>
              </a:spcBef>
              <a:spcAft>
                <a:spcPct val="0"/>
              </a:spcAft>
              <a:defRPr sz="4400">
                <a:solidFill>
                  <a:schemeClr val="tx2"/>
                </a:solidFill>
                <a:latin typeface="Arial" charset="0"/>
                <a:cs typeface="Arial" charset="0"/>
              </a:defRPr>
            </a:lvl8pPr>
            <a:lvl9pPr marL="1828800" algn="ctr" rtl="1" eaLnBrk="1" fontAlgn="base" hangingPunct="1">
              <a:spcBef>
                <a:spcPct val="0"/>
              </a:spcBef>
              <a:spcAft>
                <a:spcPct val="0"/>
              </a:spcAft>
              <a:defRPr sz="4400">
                <a:solidFill>
                  <a:schemeClr val="tx2"/>
                </a:solidFill>
                <a:latin typeface="Arial" charset="0"/>
                <a:cs typeface="Arial" charset="0"/>
              </a:defRPr>
            </a:lvl9pPr>
          </a:lstStyle>
          <a:p>
            <a:endParaRPr lang="en-US" kern="0" dirty="0"/>
          </a:p>
        </p:txBody>
      </p:sp>
      <p:pic>
        <p:nvPicPr>
          <p:cNvPr id="5"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500"/>
                    </a14:imgEffect>
                    <a14:imgEffect>
                      <a14:saturation sat="98000"/>
                    </a14:imgEffect>
                  </a14:imgLayer>
                </a14:imgProps>
              </a:ext>
              <a:ext uri="{28A0092B-C50C-407E-A947-70E740481C1C}">
                <a14:useLocalDpi xmlns:a14="http://schemas.microsoft.com/office/drawing/2010/main" val="0"/>
              </a:ext>
            </a:extLst>
          </a:blip>
          <a:srcRect t="14067" b="11706"/>
          <a:stretch/>
        </p:blipFill>
        <p:spPr bwMode="auto">
          <a:xfrm>
            <a:off x="827584" y="1655912"/>
            <a:ext cx="6984776" cy="5184576"/>
          </a:xfrm>
          <a:prstGeom prst="rect">
            <a:avLst/>
          </a:prstGeom>
          <a:noFill/>
          <a:effectLst>
            <a:glow rad="127000">
              <a:schemeClr val="accent1"/>
            </a:glow>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1037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قرص های ترکیبی</a:t>
            </a:r>
            <a:endParaRPr lang="fa-IR" dirty="0"/>
          </a:p>
        </p:txBody>
      </p:sp>
      <p:sp>
        <p:nvSpPr>
          <p:cNvPr id="3" name="Content Placeholder 2"/>
          <p:cNvSpPr>
            <a:spLocks noGrp="1"/>
          </p:cNvSpPr>
          <p:nvPr>
            <p:ph idx="1"/>
          </p:nvPr>
        </p:nvSpPr>
        <p:spPr/>
        <p:txBody>
          <a:bodyPr/>
          <a:lstStyle/>
          <a:p>
            <a:pPr algn="r"/>
            <a:r>
              <a:rPr lang="fa-IR" sz="2400" dirty="0" smtClean="0"/>
              <a:t>تک </a:t>
            </a:r>
            <a:r>
              <a:rPr lang="fa-IR" sz="2400" dirty="0" err="1" smtClean="0"/>
              <a:t>فازی</a:t>
            </a:r>
            <a:r>
              <a:rPr lang="fa-IR" sz="2400" dirty="0" smtClean="0"/>
              <a:t> یا </a:t>
            </a:r>
            <a:r>
              <a:rPr lang="fa-IR" sz="2400" dirty="0" err="1" smtClean="0"/>
              <a:t>مونوفازیک</a:t>
            </a:r>
            <a:endParaRPr lang="fa-IR" sz="2400" dirty="0" smtClean="0"/>
          </a:p>
          <a:p>
            <a:pPr algn="r"/>
            <a:r>
              <a:rPr lang="fa-IR" sz="2400" dirty="0" smtClean="0"/>
              <a:t>سه </a:t>
            </a:r>
            <a:r>
              <a:rPr lang="fa-IR" sz="2400" dirty="0" err="1" smtClean="0"/>
              <a:t>فازی</a:t>
            </a:r>
            <a:r>
              <a:rPr lang="fa-IR" sz="2400" dirty="0" smtClean="0"/>
              <a:t> یا تری </a:t>
            </a:r>
            <a:r>
              <a:rPr lang="fa-IR" sz="2400" dirty="0" err="1" smtClean="0"/>
              <a:t>فازیک</a:t>
            </a:r>
            <a:endParaRPr lang="en-US" sz="2400" dirty="0" smtClean="0"/>
          </a:p>
          <a:p>
            <a:pPr marL="0" indent="0" algn="l" rtl="0">
              <a:buNone/>
            </a:pPr>
            <a:r>
              <a:rPr lang="en-US" sz="2400" dirty="0" smtClean="0"/>
              <a:t>6 </a:t>
            </a:r>
            <a:r>
              <a:rPr lang="en-US" sz="2400" dirty="0"/>
              <a:t>Tab: (</a:t>
            </a:r>
            <a:r>
              <a:rPr lang="en-US" sz="2400" dirty="0" err="1"/>
              <a:t>Levonorgestrel</a:t>
            </a:r>
            <a:r>
              <a:rPr lang="en-US" sz="2400" dirty="0"/>
              <a:t> 0.05mg + </a:t>
            </a:r>
            <a:r>
              <a:rPr lang="en-US" sz="2400" dirty="0" err="1">
                <a:solidFill>
                  <a:srgbClr val="FF0000"/>
                </a:solidFill>
              </a:rPr>
              <a:t>Ethinylestradiol</a:t>
            </a:r>
            <a:r>
              <a:rPr lang="en-US" sz="2400" dirty="0"/>
              <a:t> 30mcg) </a:t>
            </a:r>
            <a:endParaRPr lang="en-US" sz="2400" dirty="0" smtClean="0"/>
          </a:p>
          <a:p>
            <a:pPr marL="0" indent="0" algn="l" rtl="0">
              <a:buNone/>
            </a:pPr>
            <a:r>
              <a:rPr lang="en-US" sz="2400" dirty="0" smtClean="0"/>
              <a:t> </a:t>
            </a:r>
            <a:r>
              <a:rPr lang="en-US" sz="2400" dirty="0"/>
              <a:t>5 Tab: (</a:t>
            </a:r>
            <a:r>
              <a:rPr lang="en-US" sz="2400" dirty="0" err="1"/>
              <a:t>Levonorgestrel</a:t>
            </a:r>
            <a:r>
              <a:rPr lang="en-US" sz="2400" dirty="0"/>
              <a:t> 0.075mg + </a:t>
            </a:r>
            <a:r>
              <a:rPr lang="en-US" sz="2400" dirty="0" err="1">
                <a:solidFill>
                  <a:srgbClr val="FF0000"/>
                </a:solidFill>
              </a:rPr>
              <a:t>Ethinylestradiol</a:t>
            </a:r>
            <a:r>
              <a:rPr lang="en-US" sz="2400" dirty="0"/>
              <a:t> 40mcg) </a:t>
            </a:r>
            <a:endParaRPr lang="en-US" sz="2400" dirty="0" smtClean="0"/>
          </a:p>
          <a:p>
            <a:pPr marL="0" indent="0" algn="l" rtl="0">
              <a:buNone/>
            </a:pPr>
            <a:r>
              <a:rPr lang="en-US" sz="2400" dirty="0" smtClean="0"/>
              <a:t> </a:t>
            </a:r>
            <a:r>
              <a:rPr lang="en-US" sz="2400" dirty="0"/>
              <a:t>10 Tab: (</a:t>
            </a:r>
            <a:r>
              <a:rPr lang="en-US" sz="2400" dirty="0" err="1"/>
              <a:t>Levonorgestrel</a:t>
            </a:r>
            <a:r>
              <a:rPr lang="en-US" sz="2400" dirty="0"/>
              <a:t> 0.125mg </a:t>
            </a:r>
            <a:r>
              <a:rPr lang="en-US" sz="2400" dirty="0" smtClean="0"/>
              <a:t>+ </a:t>
            </a:r>
            <a:r>
              <a:rPr lang="en-US" sz="2400" dirty="0" err="1">
                <a:solidFill>
                  <a:srgbClr val="FF0000"/>
                </a:solidFill>
              </a:rPr>
              <a:t>Ethinylestrdiol</a:t>
            </a:r>
            <a:r>
              <a:rPr lang="en-US" sz="2400" dirty="0"/>
              <a:t> 30mcg) </a:t>
            </a:r>
            <a:endParaRPr lang="en-US" sz="2400" dirty="0" smtClean="0"/>
          </a:p>
          <a:p>
            <a:pPr marL="0" indent="0" algn="l" rtl="0">
              <a:buNone/>
            </a:pPr>
            <a:r>
              <a:rPr lang="fa-IR" sz="2400" dirty="0" smtClean="0"/>
              <a:t>نخوردن قرص برای یک هفته</a:t>
            </a:r>
            <a:endParaRPr lang="en-US" sz="2400" dirty="0" smtClean="0"/>
          </a:p>
        </p:txBody>
      </p:sp>
    </p:spTree>
    <p:extLst>
      <p:ext uri="{BB962C8B-B14F-4D97-AF65-F5344CB8AC3E}">
        <p14:creationId xmlns:p14="http://schemas.microsoft.com/office/powerpoint/2010/main" val="23988064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انواع پروژسترون در داروهای ضد بارداری</a:t>
            </a:r>
            <a:endParaRPr lang="fa-IR" dirty="0"/>
          </a:p>
        </p:txBody>
      </p:sp>
      <p:sp>
        <p:nvSpPr>
          <p:cNvPr id="3" name="Content Placeholder 2"/>
          <p:cNvSpPr>
            <a:spLocks noGrp="1"/>
          </p:cNvSpPr>
          <p:nvPr>
            <p:ph idx="1"/>
          </p:nvPr>
        </p:nvSpPr>
        <p:spPr>
          <a:xfrm>
            <a:off x="251520" y="1124744"/>
            <a:ext cx="8229600" cy="4525963"/>
          </a:xfrm>
        </p:spPr>
        <p:txBody>
          <a:bodyPr/>
          <a:lstStyle/>
          <a:p>
            <a:r>
              <a:rPr lang="fa-IR" dirty="0" smtClean="0">
                <a:solidFill>
                  <a:srgbClr val="FF0000"/>
                </a:solidFill>
              </a:rPr>
              <a:t>پروژسترون خاصیت اندروژنی دارد.</a:t>
            </a:r>
          </a:p>
          <a:p>
            <a:r>
              <a:rPr lang="fa-IR" dirty="0" smtClean="0">
                <a:solidFill>
                  <a:srgbClr val="FF0000"/>
                </a:solidFill>
              </a:rPr>
              <a:t>پروژستین های دارای </a:t>
            </a:r>
            <a:r>
              <a:rPr lang="fa-IR" dirty="0" smtClean="0">
                <a:solidFill>
                  <a:srgbClr val="FF0000"/>
                </a:solidFill>
              </a:rPr>
              <a:t>خواص ضد </a:t>
            </a:r>
            <a:r>
              <a:rPr lang="fa-IR" dirty="0" smtClean="0">
                <a:solidFill>
                  <a:srgbClr val="FF0000"/>
                </a:solidFill>
              </a:rPr>
              <a:t>اندروژنی:</a:t>
            </a:r>
            <a:endParaRPr lang="fa-IR" dirty="0" smtClean="0">
              <a:solidFill>
                <a:srgbClr val="FF0000"/>
              </a:solidFill>
            </a:endParaRPr>
          </a:p>
          <a:p>
            <a:pPr marL="514350" indent="-514350">
              <a:buFont typeface="+mj-lt"/>
              <a:buAutoNum type="arabicPeriod"/>
            </a:pPr>
            <a:r>
              <a:rPr lang="fa-IR" dirty="0" smtClean="0"/>
              <a:t>اسپیرونولاکتون</a:t>
            </a:r>
          </a:p>
          <a:p>
            <a:pPr marL="514350" indent="-514350">
              <a:buFont typeface="+mj-lt"/>
              <a:buAutoNum type="arabicPeriod"/>
            </a:pPr>
            <a:r>
              <a:rPr lang="en-US" dirty="0" smtClean="0">
                <a:solidFill>
                  <a:srgbClr val="FF0000"/>
                </a:solidFill>
              </a:rPr>
              <a:t>Drospirenone</a:t>
            </a:r>
            <a:endParaRPr lang="en-US" dirty="0">
              <a:solidFill>
                <a:srgbClr val="FF0000"/>
              </a:solidFill>
            </a:endParaRPr>
          </a:p>
          <a:p>
            <a:pPr marL="514350" indent="-514350">
              <a:buFont typeface="+mj-lt"/>
              <a:buAutoNum type="arabicPeriod"/>
            </a:pPr>
            <a:r>
              <a:rPr lang="en-US" dirty="0">
                <a:solidFill>
                  <a:srgbClr val="FF0000"/>
                </a:solidFill>
              </a:rPr>
              <a:t>Desogestrel </a:t>
            </a:r>
            <a:endParaRPr lang="fa-IR" dirty="0" smtClean="0">
              <a:solidFill>
                <a:srgbClr val="FF0000"/>
              </a:solidFill>
            </a:endParaRPr>
          </a:p>
          <a:p>
            <a:pPr marL="514350" indent="-514350">
              <a:buFont typeface="+mj-lt"/>
              <a:buAutoNum type="arabicPeriod"/>
            </a:pPr>
            <a:r>
              <a:rPr lang="en-US" dirty="0" smtClean="0"/>
              <a:t>Cyprotorone</a:t>
            </a:r>
            <a:r>
              <a:rPr lang="fa-IR" dirty="0" smtClean="0"/>
              <a:t> (قویترین ضد </a:t>
            </a:r>
            <a:r>
              <a:rPr lang="fa-IR" dirty="0" err="1" smtClean="0"/>
              <a:t>اندروژن</a:t>
            </a:r>
            <a:r>
              <a:rPr lang="fa-IR" dirty="0" smtClean="0"/>
              <a:t> از بین پروژستین ها)</a:t>
            </a:r>
            <a:endParaRPr lang="fa-IR" dirty="0" smtClean="0">
              <a:solidFill>
                <a:srgbClr val="FF0000"/>
              </a:solidFill>
            </a:endParaRPr>
          </a:p>
          <a:p>
            <a:pPr marL="0" indent="0">
              <a:buNone/>
            </a:pPr>
            <a:r>
              <a:rPr lang="fa-IR" dirty="0" smtClean="0">
                <a:solidFill>
                  <a:srgbClr val="FF0000"/>
                </a:solidFill>
              </a:rPr>
              <a:t>در درمان </a:t>
            </a:r>
            <a:r>
              <a:rPr lang="fa-IR" dirty="0" err="1" smtClean="0">
                <a:solidFill>
                  <a:srgbClr val="FF0000"/>
                </a:solidFill>
              </a:rPr>
              <a:t>اندروژن</a:t>
            </a:r>
            <a:r>
              <a:rPr lang="fa-IR" dirty="0" smtClean="0">
                <a:solidFill>
                  <a:srgbClr val="FF0000"/>
                </a:solidFill>
              </a:rPr>
              <a:t> زیاد در بدن کاربرد </a:t>
            </a:r>
            <a:r>
              <a:rPr lang="fa-IR" dirty="0" smtClean="0">
                <a:solidFill>
                  <a:srgbClr val="FF0000"/>
                </a:solidFill>
              </a:rPr>
              <a:t>دارند</a:t>
            </a:r>
            <a:r>
              <a:rPr lang="fa-IR" dirty="0">
                <a:solidFill>
                  <a:srgbClr val="FF0000"/>
                </a:solidFill>
              </a:rPr>
              <a:t> </a:t>
            </a:r>
            <a:r>
              <a:rPr lang="fa-IR" dirty="0" smtClean="0">
                <a:solidFill>
                  <a:srgbClr val="FF0000"/>
                </a:solidFill>
              </a:rPr>
              <a:t>مثل:</a:t>
            </a:r>
            <a:endParaRPr lang="fa-IR" dirty="0" smtClean="0">
              <a:solidFill>
                <a:srgbClr val="FF0000"/>
              </a:solidFill>
            </a:endParaRPr>
          </a:p>
          <a:p>
            <a:pPr marL="0" indent="0">
              <a:buNone/>
            </a:pPr>
            <a:r>
              <a:rPr lang="fa-IR" dirty="0" smtClean="0">
                <a:solidFill>
                  <a:srgbClr val="FF0000"/>
                </a:solidFill>
              </a:rPr>
              <a:t>مثلا در جوش های هورمونی یا تخمدان پلی کیستیک</a:t>
            </a:r>
            <a:endParaRPr lang="fa-IR" dirty="0">
              <a:solidFill>
                <a:srgbClr val="FF0000"/>
              </a:solidFill>
            </a:endParaRPr>
          </a:p>
          <a:p>
            <a:endParaRPr lang="fa-IR" dirty="0"/>
          </a:p>
        </p:txBody>
      </p:sp>
    </p:spTree>
    <p:extLst>
      <p:ext uri="{BB962C8B-B14F-4D97-AF65-F5344CB8AC3E}">
        <p14:creationId xmlns:p14="http://schemas.microsoft.com/office/powerpoint/2010/main" val="822750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fa-IR" dirty="0"/>
          </a:p>
        </p:txBody>
      </p:sp>
      <p:sp>
        <p:nvSpPr>
          <p:cNvPr id="3" name="Content Placeholder 2"/>
          <p:cNvSpPr>
            <a:spLocks noGrp="1"/>
          </p:cNvSpPr>
          <p:nvPr>
            <p:ph idx="1"/>
          </p:nvPr>
        </p:nvSpPr>
        <p:spPr/>
        <p:txBody>
          <a:bodyPr/>
          <a:lstStyle/>
          <a:p>
            <a:r>
              <a:rPr lang="fa-IR" dirty="0" smtClean="0"/>
              <a:t>خانمی 34 ساله با درد سمت راست و بالای شکم مراجعه کرده است. کدام دارو می تواند باعث این مشکل در فرد شود؟</a:t>
            </a:r>
          </a:p>
          <a:p>
            <a:pPr marL="514350" indent="-514350">
              <a:buFont typeface="+mj-lt"/>
              <a:buAutoNum type="arabicPeriod"/>
            </a:pPr>
            <a:r>
              <a:rPr lang="fa-IR" dirty="0" smtClean="0"/>
              <a:t>مینی پیل</a:t>
            </a:r>
          </a:p>
          <a:p>
            <a:pPr marL="514350" indent="-514350">
              <a:buFont typeface="+mj-lt"/>
              <a:buAutoNum type="arabicPeriod"/>
            </a:pPr>
            <a:r>
              <a:rPr lang="fa-IR" dirty="0" err="1" smtClean="0"/>
              <a:t>مدروکسی</a:t>
            </a:r>
            <a:r>
              <a:rPr lang="fa-IR" dirty="0" smtClean="0"/>
              <a:t> پروژسترون</a:t>
            </a:r>
          </a:p>
          <a:p>
            <a:pPr marL="514350" indent="-514350">
              <a:buFont typeface="+mj-lt"/>
              <a:buAutoNum type="arabicPeriod"/>
            </a:pPr>
            <a:r>
              <a:rPr lang="fa-IR" dirty="0" smtClean="0"/>
              <a:t>قرص </a:t>
            </a:r>
            <a:r>
              <a:rPr lang="en-US" dirty="0" smtClean="0"/>
              <a:t>HD</a:t>
            </a:r>
            <a:endParaRPr lang="fa-IR" dirty="0"/>
          </a:p>
          <a:p>
            <a:pPr marL="514350" indent="-514350">
              <a:buFont typeface="+mj-lt"/>
              <a:buAutoNum type="arabicPeriod"/>
            </a:pPr>
            <a:r>
              <a:rPr lang="fa-IR" dirty="0" err="1" smtClean="0"/>
              <a:t>دروسپیرونون</a:t>
            </a:r>
            <a:endParaRPr lang="fa-IR" dirty="0" smtClean="0"/>
          </a:p>
          <a:p>
            <a:pPr marL="514350" indent="-514350">
              <a:buFont typeface="+mj-lt"/>
              <a:buAutoNum type="arabicPeriod"/>
            </a:pPr>
            <a:r>
              <a:rPr lang="fa-IR" dirty="0" smtClean="0"/>
              <a:t>مورد 3 و 4</a:t>
            </a:r>
          </a:p>
          <a:p>
            <a:pPr marL="514350" indent="-514350">
              <a:buFont typeface="+mj-lt"/>
              <a:buAutoNum type="arabicPeriod"/>
            </a:pPr>
            <a:r>
              <a:rPr lang="fa-IR" dirty="0" smtClean="0"/>
              <a:t>همه موارد</a:t>
            </a:r>
          </a:p>
          <a:p>
            <a:r>
              <a:rPr lang="fa-IR" dirty="0" smtClean="0"/>
              <a:t>نکته: استروژن می تواند باعث سنگ صفرا شود.</a:t>
            </a:r>
            <a:endParaRPr lang="fa-IR" dirty="0"/>
          </a:p>
        </p:txBody>
      </p:sp>
    </p:spTree>
    <p:extLst>
      <p:ext uri="{BB962C8B-B14F-4D97-AF65-F5344CB8AC3E}">
        <p14:creationId xmlns:p14="http://schemas.microsoft.com/office/powerpoint/2010/main" val="408987317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کاربردهای </a:t>
            </a:r>
            <a:r>
              <a:rPr lang="fa-IR" dirty="0" smtClean="0"/>
              <a:t>ضد </a:t>
            </a:r>
            <a:r>
              <a:rPr lang="fa-IR" dirty="0" smtClean="0"/>
              <a:t>بارداری های </a:t>
            </a:r>
            <a:r>
              <a:rPr lang="fa-IR" dirty="0" smtClean="0"/>
              <a:t>خوراکی</a:t>
            </a:r>
            <a:endParaRPr lang="en-US" dirty="0"/>
          </a:p>
        </p:txBody>
      </p:sp>
      <p:sp>
        <p:nvSpPr>
          <p:cNvPr id="3" name="Content Placeholder 2"/>
          <p:cNvSpPr>
            <a:spLocks noGrp="1"/>
          </p:cNvSpPr>
          <p:nvPr>
            <p:ph idx="1"/>
          </p:nvPr>
        </p:nvSpPr>
        <p:spPr/>
        <p:txBody>
          <a:bodyPr/>
          <a:lstStyle/>
          <a:p>
            <a:pPr marL="514350" indent="-514350">
              <a:buFont typeface="+mj-lt"/>
              <a:buAutoNum type="alphaUcPeriod"/>
            </a:pPr>
            <a:r>
              <a:rPr lang="fa-IR" dirty="0" smtClean="0"/>
              <a:t>ضد </a:t>
            </a:r>
            <a:r>
              <a:rPr lang="fa-IR" dirty="0"/>
              <a:t>بارداری</a:t>
            </a:r>
          </a:p>
          <a:p>
            <a:pPr marL="514350" indent="-514350">
              <a:buFont typeface="+mj-lt"/>
              <a:buAutoNum type="alphaUcPeriod"/>
            </a:pPr>
            <a:r>
              <a:rPr lang="fa-IR" dirty="0" smtClean="0"/>
              <a:t>بهبود کم خونی، دیسمنوره شدید و اندومتریوز  با جلوگیری از پریود شدن</a:t>
            </a:r>
            <a:endParaRPr lang="fa-IR" dirty="0"/>
          </a:p>
          <a:p>
            <a:pPr marL="514350" indent="-514350">
              <a:buFont typeface="+mj-lt"/>
              <a:buAutoNum type="alphaUcPeriod"/>
            </a:pPr>
            <a:r>
              <a:rPr lang="fa-IR" dirty="0"/>
              <a:t>کیست های تخمدانی و تخمدان پلی کیستیک-نوع ترکیبی کاربرد دارد.</a:t>
            </a:r>
          </a:p>
          <a:p>
            <a:pPr marL="514350" indent="-514350">
              <a:buFont typeface="+mj-lt"/>
              <a:buAutoNum type="alphaUcPeriod"/>
            </a:pPr>
            <a:r>
              <a:rPr lang="fa-IR" dirty="0" smtClean="0"/>
              <a:t>درمان قاعدگی های نامنظم-نوع ترکیبی کاربرد دارد.</a:t>
            </a:r>
          </a:p>
          <a:p>
            <a:pPr marL="514350" indent="-514350">
              <a:buFont typeface="+mj-lt"/>
              <a:buAutoNum type="alphaUcPeriod"/>
            </a:pPr>
            <a:endParaRPr lang="fa-IR" dirty="0" smtClean="0"/>
          </a:p>
          <a:p>
            <a:endParaRPr lang="fa-IR" dirty="0"/>
          </a:p>
        </p:txBody>
      </p:sp>
    </p:spTree>
    <p:extLst>
      <p:ext uri="{BB962C8B-B14F-4D97-AF65-F5344CB8AC3E}">
        <p14:creationId xmlns:p14="http://schemas.microsoft.com/office/powerpoint/2010/main" val="32205812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2050" name="Picture 2" descr="File:SDM-circle3.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048" y="712774"/>
            <a:ext cx="5775352" cy="5775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112064"/>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endometriosis</a:t>
            </a:r>
            <a:endParaRPr lang="fa-IR" dirty="0"/>
          </a:p>
        </p:txBody>
      </p:sp>
      <p:sp>
        <p:nvSpPr>
          <p:cNvPr id="3" name="Content Placeholder 2"/>
          <p:cNvSpPr>
            <a:spLocks noGrp="1"/>
          </p:cNvSpPr>
          <p:nvPr>
            <p:ph idx="1"/>
          </p:nvPr>
        </p:nvSpPr>
        <p:spPr/>
        <p:txBody>
          <a:bodyPr/>
          <a:lstStyle/>
          <a:p>
            <a:endParaRPr lang="fa-IR"/>
          </a:p>
        </p:txBody>
      </p:sp>
      <p:pic>
        <p:nvPicPr>
          <p:cNvPr id="10242" name="Picture 2" descr="Image result for endometrio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75235"/>
            <a:ext cx="5082765" cy="508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656756"/>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قرص های ضد </a:t>
            </a:r>
            <a:r>
              <a:rPr lang="fa-IR" dirty="0" smtClean="0"/>
              <a:t>بارداری اورژانسی</a:t>
            </a:r>
            <a:endParaRPr lang="en-US" dirty="0"/>
          </a:p>
        </p:txBody>
      </p:sp>
      <p:sp>
        <p:nvSpPr>
          <p:cNvPr id="3" name="Content Placeholder 2"/>
          <p:cNvSpPr>
            <a:spLocks noGrp="1"/>
          </p:cNvSpPr>
          <p:nvPr>
            <p:ph idx="1"/>
          </p:nvPr>
        </p:nvSpPr>
        <p:spPr>
          <a:xfrm>
            <a:off x="457200" y="1385116"/>
            <a:ext cx="8229600" cy="4525963"/>
          </a:xfrm>
        </p:spPr>
        <p:txBody>
          <a:bodyPr/>
          <a:lstStyle/>
          <a:p>
            <a:pPr marL="0" indent="0">
              <a:buNone/>
            </a:pPr>
            <a:r>
              <a:rPr lang="fa-IR" b="1" dirty="0" smtClean="0"/>
              <a:t>راه اول: </a:t>
            </a:r>
            <a:r>
              <a:rPr lang="en-US" dirty="0" smtClean="0"/>
              <a:t>Levonorgestrel</a:t>
            </a:r>
            <a:r>
              <a:rPr lang="fa-IR" dirty="0" smtClean="0"/>
              <a:t> دو قرص 0.75 میلی گرمی</a:t>
            </a:r>
            <a:endParaRPr lang="fa-IR" dirty="0"/>
          </a:p>
          <a:p>
            <a:r>
              <a:rPr lang="fa-IR" dirty="0" smtClean="0"/>
              <a:t>تا 5 روز</a:t>
            </a:r>
          </a:p>
          <a:p>
            <a:endParaRPr lang="fa-IR" dirty="0"/>
          </a:p>
          <a:p>
            <a:endParaRPr lang="fa-IR" dirty="0" smtClean="0"/>
          </a:p>
          <a:p>
            <a:endParaRPr lang="fa-IR" dirty="0"/>
          </a:p>
          <a:p>
            <a:endParaRPr lang="fa-IR" dirty="0" smtClean="0"/>
          </a:p>
          <a:p>
            <a:endParaRPr lang="fa-IR" dirty="0"/>
          </a:p>
          <a:p>
            <a:pPr marL="0" indent="0">
              <a:buNone/>
            </a:pPr>
            <a:r>
              <a:rPr lang="fa-IR" b="1" dirty="0" smtClean="0"/>
              <a:t>راه دوم: </a:t>
            </a:r>
            <a:r>
              <a:rPr lang="fa-IR" dirty="0" smtClean="0"/>
              <a:t>دو قرص اچ دی یا 4 تا </a:t>
            </a:r>
            <a:r>
              <a:rPr lang="en-US" dirty="0" smtClean="0"/>
              <a:t>LD</a:t>
            </a:r>
            <a:r>
              <a:rPr lang="fa-IR" dirty="0" smtClean="0"/>
              <a:t> یا سه فازی به فاصله 12 ساعت (جمعا 4 قرص </a:t>
            </a:r>
            <a:r>
              <a:rPr lang="en-US" dirty="0" smtClean="0"/>
              <a:t>HD</a:t>
            </a:r>
            <a:r>
              <a:rPr lang="fa-IR" dirty="0" smtClean="0"/>
              <a:t> یا 8 قرص </a:t>
            </a:r>
            <a:r>
              <a:rPr lang="en-US" dirty="0"/>
              <a:t> </a:t>
            </a:r>
            <a:r>
              <a:rPr lang="en-US" dirty="0" smtClean="0"/>
              <a:t>LD</a:t>
            </a:r>
            <a:r>
              <a:rPr lang="fa-IR" dirty="0" smtClean="0"/>
              <a:t>)</a:t>
            </a:r>
            <a:endParaRPr lang="fa-IR" dirty="0"/>
          </a:p>
          <a:p>
            <a:endParaRPr lang="en-US" dirty="0" smtClean="0"/>
          </a:p>
          <a:p>
            <a:endParaRPr lang="en-US" dirty="0"/>
          </a:p>
        </p:txBody>
      </p:sp>
      <p:pic>
        <p:nvPicPr>
          <p:cNvPr id="4" name="Picture 2" descr="Image result for ‫قرص های سه فاز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8" y="2392685"/>
            <a:ext cx="4096166" cy="2732931"/>
          </a:xfrm>
          <a:prstGeom prst="rect">
            <a:avLst/>
          </a:prstGeom>
          <a:noFill/>
          <a:extLst>
            <a:ext uri="{909E8E84-426E-40DD-AFC4-6F175D3DCCD1}">
              <a14:hiddenFill xmlns:a14="http://schemas.microsoft.com/office/drawing/2010/main">
                <a:solidFill>
                  <a:srgbClr val="FFFFFF"/>
                </a:solidFill>
              </a14:hiddenFill>
            </a:ext>
          </a:extLst>
        </p:spPr>
      </p:pic>
      <p:pic>
        <p:nvPicPr>
          <p:cNvPr id="59394" name="Picture 2" descr="Image result for â«ÙØ±Øµ Ø¶Ø¯ Ø¨Ø§Ø±Ø¯Ø§Ø±Û ØªØ±Ú©ÛØ¨Ûâ¬â"/>
          <p:cNvPicPr>
            <a:picLocks noChangeAspect="1" noChangeArrowheads="1"/>
          </p:cNvPicPr>
          <p:nvPr/>
        </p:nvPicPr>
        <p:blipFill rotWithShape="1">
          <a:blip r:embed="rId3"/>
          <a:srcRect l="6279" t="9507" r="8001" b="11065"/>
          <a:stretch/>
        </p:blipFill>
        <p:spPr bwMode="auto">
          <a:xfrm>
            <a:off x="4528147" y="2580729"/>
            <a:ext cx="4537906" cy="2564904"/>
          </a:xfrm>
          <a:prstGeom prst="rect">
            <a:avLst/>
          </a:prstGeom>
          <a:noFill/>
        </p:spPr>
      </p:pic>
    </p:spTree>
    <p:extLst>
      <p:ext uri="{BB962C8B-B14F-4D97-AF65-F5344CB8AC3E}">
        <p14:creationId xmlns:p14="http://schemas.microsoft.com/office/powerpoint/2010/main" val="1226816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638800"/>
          </a:xfrm>
        </p:spPr>
        <p:txBody>
          <a:bodyPr>
            <a:normAutofit/>
          </a:bodyPr>
          <a:lstStyle/>
          <a:p>
            <a:pPr rtl="1"/>
            <a:r>
              <a:rPr lang="fa-IR" dirty="0">
                <a:cs typeface="B Nazanin" pitchFamily="2" charset="-78"/>
              </a:rPr>
              <a:t>در </a:t>
            </a:r>
            <a:r>
              <a:rPr lang="fa-IR" dirty="0" smtClean="0">
                <a:cs typeface="B Nazanin" pitchFamily="2" charset="-78"/>
              </a:rPr>
              <a:t>صورتی که فرد </a:t>
            </a:r>
            <a:r>
              <a:rPr lang="fa-IR" dirty="0">
                <a:cs typeface="B Nazanin" pitchFamily="2" charset="-78"/>
              </a:rPr>
              <a:t>نزدیکی بدون </a:t>
            </a:r>
            <a:r>
              <a:rPr lang="fa-IR" dirty="0" smtClean="0">
                <a:cs typeface="B Nazanin" pitchFamily="2" charset="-78"/>
              </a:rPr>
              <a:t>روش </a:t>
            </a:r>
            <a:r>
              <a:rPr lang="fa-IR" dirty="0">
                <a:cs typeface="B Nazanin" pitchFamily="2" charset="-78"/>
              </a:rPr>
              <a:t>های مناسب جلوگیری از حاملگی داشته باشد، </a:t>
            </a:r>
            <a:r>
              <a:rPr lang="fa-IR" dirty="0" smtClean="0">
                <a:cs typeface="B Nazanin" pitchFamily="2" charset="-78"/>
              </a:rPr>
              <a:t>تا 5 روز </a:t>
            </a:r>
            <a:r>
              <a:rPr lang="fa-IR" dirty="0">
                <a:cs typeface="B Nazanin" pitchFamily="2" charset="-78"/>
              </a:rPr>
              <a:t>بعد از نزدیکی می تواند از یک روش فوری استفاده </a:t>
            </a:r>
            <a:r>
              <a:rPr lang="fa-IR" dirty="0" smtClean="0">
                <a:cs typeface="B Nazanin" pitchFamily="2" charset="-78"/>
              </a:rPr>
              <a:t>نماید</a:t>
            </a:r>
            <a:endParaRPr lang="fa-IR" dirty="0" smtClean="0">
              <a:solidFill>
                <a:srgbClr val="C00000"/>
              </a:solidFill>
              <a:cs typeface="B Nazanin" pitchFamily="2" charset="-78"/>
            </a:endParaRPr>
          </a:p>
          <a:p>
            <a:pPr marL="880110" lvl="1" indent="-514350" rtl="1">
              <a:buFont typeface="+mj-lt"/>
              <a:buAutoNum type="arabicPeriod"/>
            </a:pPr>
            <a:r>
              <a:rPr lang="fa-IR" dirty="0" smtClean="0">
                <a:cs typeface="B Nazanin" pitchFamily="2" charset="-78"/>
              </a:rPr>
              <a:t>دو </a:t>
            </a:r>
            <a:r>
              <a:rPr lang="fa-IR" dirty="0">
                <a:cs typeface="B Nazanin" pitchFamily="2" charset="-78"/>
              </a:rPr>
              <a:t>عدد قرص </a:t>
            </a:r>
            <a:r>
              <a:rPr lang="en-US" dirty="0">
                <a:cs typeface="B Nazanin" pitchFamily="2" charset="-78"/>
              </a:rPr>
              <a:t>HD</a:t>
            </a:r>
            <a:r>
              <a:rPr lang="fa-IR" dirty="0">
                <a:cs typeface="B Nazanin" pitchFamily="2" charset="-78"/>
              </a:rPr>
              <a:t> مصرف می گردد و دقیقا </a:t>
            </a:r>
            <a:r>
              <a:rPr lang="en-US" dirty="0">
                <a:cs typeface="B Nazanin" pitchFamily="2" charset="-78"/>
              </a:rPr>
              <a:t>12</a:t>
            </a:r>
            <a:r>
              <a:rPr lang="fa-IR" dirty="0">
                <a:cs typeface="B Nazanin" pitchFamily="2" charset="-78"/>
              </a:rPr>
              <a:t> ساعت بعد دو عدد </a:t>
            </a:r>
            <a:r>
              <a:rPr lang="fa-IR" dirty="0" smtClean="0">
                <a:cs typeface="B Nazanin" pitchFamily="2" charset="-78"/>
              </a:rPr>
              <a:t>دیگر</a:t>
            </a:r>
          </a:p>
          <a:p>
            <a:pPr marL="1154430" lvl="2" indent="-514350" rtl="1">
              <a:buFont typeface="Wingdings" pitchFamily="2" charset="2"/>
              <a:buChar char="v"/>
            </a:pPr>
            <a:r>
              <a:rPr lang="fa-IR" dirty="0" smtClean="0">
                <a:cs typeface="B Nazanin" pitchFamily="2" charset="-78"/>
              </a:rPr>
              <a:t>(قرص </a:t>
            </a:r>
            <a:r>
              <a:rPr lang="en-US" dirty="0">
                <a:cs typeface="B Nazanin" pitchFamily="2" charset="-78"/>
              </a:rPr>
              <a:t>HD</a:t>
            </a:r>
            <a:r>
              <a:rPr lang="fa-IR" dirty="0">
                <a:cs typeface="B Nazanin" pitchFamily="2" charset="-78"/>
              </a:rPr>
              <a:t> حاوی </a:t>
            </a:r>
            <a:r>
              <a:rPr lang="en-US" dirty="0">
                <a:cs typeface="B Nazanin" pitchFamily="2" charset="-78"/>
              </a:rPr>
              <a:t>50 mcg</a:t>
            </a:r>
            <a:r>
              <a:rPr lang="fa-IR" dirty="0">
                <a:cs typeface="B Nazanin" pitchFamily="2" charset="-78"/>
              </a:rPr>
              <a:t> اتینیل استرادیول و </a:t>
            </a:r>
            <a:r>
              <a:rPr lang="en-US" dirty="0">
                <a:cs typeface="B Nazanin" pitchFamily="2" charset="-78"/>
              </a:rPr>
              <a:t>250 mcg</a:t>
            </a:r>
            <a:r>
              <a:rPr lang="fa-IR" dirty="0">
                <a:cs typeface="B Nazanin" pitchFamily="2" charset="-78"/>
              </a:rPr>
              <a:t> لوونورژسترول </a:t>
            </a:r>
            <a:r>
              <a:rPr lang="fa-IR" dirty="0" smtClean="0">
                <a:cs typeface="B Nazanin" pitchFamily="2" charset="-78"/>
              </a:rPr>
              <a:t>است)</a:t>
            </a:r>
          </a:p>
          <a:p>
            <a:pPr marL="880110" lvl="1" indent="-514350" rtl="1">
              <a:buFont typeface="Wingdings" pitchFamily="2" charset="2"/>
              <a:buChar char="v"/>
            </a:pPr>
            <a:endParaRPr lang="fa-IR" dirty="0">
              <a:cs typeface="B Nazanin" pitchFamily="2" charset="-78"/>
            </a:endParaRPr>
          </a:p>
          <a:p>
            <a:pPr marL="880110" lvl="1" indent="-514350" rtl="1">
              <a:buFont typeface="+mj-lt"/>
              <a:buAutoNum type="arabicPeriod" startAt="2"/>
            </a:pPr>
            <a:r>
              <a:rPr lang="fa-IR" dirty="0" smtClean="0">
                <a:cs typeface="B Nazanin" pitchFamily="2" charset="-78"/>
              </a:rPr>
              <a:t>یک عدد قرص لوونورژسترل (</a:t>
            </a:r>
            <a:r>
              <a:rPr lang="en-US" dirty="0" smtClean="0">
                <a:cs typeface="B Nazanin" pitchFamily="2" charset="-78"/>
              </a:rPr>
              <a:t>0.75 mg</a:t>
            </a:r>
            <a:r>
              <a:rPr lang="fa-IR" dirty="0" smtClean="0">
                <a:cs typeface="B Nazanin" pitchFamily="2" charset="-78"/>
              </a:rPr>
              <a:t>) و تکرار 12 ساعت بعد</a:t>
            </a:r>
            <a:endParaRPr lang="en-US" dirty="0">
              <a:cs typeface="B Nazanin" pitchFamily="2" charset="-78"/>
            </a:endParaRPr>
          </a:p>
          <a:p>
            <a:pPr rtl="1"/>
            <a:endParaRPr lang="en-US" dirty="0">
              <a:cs typeface="B Nazanin"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568626855"/>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عوارض </a:t>
            </a:r>
            <a:r>
              <a:rPr lang="fa-IR" dirty="0" err="1" smtClean="0"/>
              <a:t>اندروژنی</a:t>
            </a:r>
            <a:r>
              <a:rPr lang="fa-IR" dirty="0" smtClean="0"/>
              <a:t> ضد بارداری ها</a:t>
            </a:r>
            <a:endParaRPr lang="fa-IR" dirty="0"/>
          </a:p>
        </p:txBody>
      </p:sp>
      <p:sp>
        <p:nvSpPr>
          <p:cNvPr id="3" name="Content Placeholder 2"/>
          <p:cNvSpPr>
            <a:spLocks noGrp="1"/>
          </p:cNvSpPr>
          <p:nvPr>
            <p:ph idx="1"/>
          </p:nvPr>
        </p:nvSpPr>
        <p:spPr/>
        <p:txBody>
          <a:bodyPr/>
          <a:lstStyle/>
          <a:p>
            <a:r>
              <a:rPr lang="fa-IR" dirty="0" smtClean="0">
                <a:solidFill>
                  <a:srgbClr val="FF0000"/>
                </a:solidFill>
              </a:rPr>
              <a:t>مشکل پروژستین ها با خواص اندروژنی کم: کاهش میل جنسی</a:t>
            </a:r>
            <a:endParaRPr lang="en-US" dirty="0" smtClean="0">
              <a:solidFill>
                <a:srgbClr val="FF0000"/>
              </a:solidFill>
            </a:endParaRPr>
          </a:p>
          <a:p>
            <a:endParaRPr lang="fa-IR" dirty="0"/>
          </a:p>
        </p:txBody>
      </p:sp>
    </p:spTree>
    <p:extLst>
      <p:ext uri="{BB962C8B-B14F-4D97-AF65-F5344CB8AC3E}">
        <p14:creationId xmlns:p14="http://schemas.microsoft.com/office/powerpoint/2010/main" val="35837062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rPr>
              <a:t>سیپروترون کامپاند</a:t>
            </a:r>
            <a:endParaRPr lang="fa-IR" dirty="0">
              <a:solidFill>
                <a:srgbClr val="FF0000"/>
              </a:solidFill>
            </a:endParaRPr>
          </a:p>
        </p:txBody>
      </p:sp>
      <p:sp>
        <p:nvSpPr>
          <p:cNvPr id="3" name="Content Placeholder 2"/>
          <p:cNvSpPr>
            <a:spLocks noGrp="1"/>
          </p:cNvSpPr>
          <p:nvPr>
            <p:ph idx="1"/>
          </p:nvPr>
        </p:nvSpPr>
        <p:spPr/>
        <p:txBody>
          <a:bodyPr/>
          <a:lstStyle/>
          <a:p>
            <a:r>
              <a:rPr lang="en-US" dirty="0" err="1" smtClean="0"/>
              <a:t>Cyprotorone+ethynil</a:t>
            </a:r>
            <a:r>
              <a:rPr lang="en-US" dirty="0" smtClean="0"/>
              <a:t> </a:t>
            </a:r>
            <a:r>
              <a:rPr lang="en-US" dirty="0" err="1" smtClean="0"/>
              <a:t>stradiol</a:t>
            </a:r>
            <a:endParaRPr lang="fa-IR" dirty="0" smtClean="0"/>
          </a:p>
          <a:p>
            <a:r>
              <a:rPr lang="fa-IR" dirty="0" smtClean="0"/>
              <a:t>یک تیر و دو نشان</a:t>
            </a:r>
          </a:p>
          <a:p>
            <a:r>
              <a:rPr lang="fa-IR" dirty="0" smtClean="0"/>
              <a:t>کاربرد: درمان </a:t>
            </a:r>
            <a:r>
              <a:rPr lang="en-US" dirty="0" smtClean="0"/>
              <a:t>PCOS</a:t>
            </a:r>
            <a:r>
              <a:rPr lang="fa-IR" dirty="0" smtClean="0"/>
              <a:t> و جوش های هورمونی و ضد بارداری </a:t>
            </a:r>
            <a:endParaRPr lang="fa-IR" dirty="0"/>
          </a:p>
        </p:txBody>
      </p:sp>
      <p:pic>
        <p:nvPicPr>
          <p:cNvPr id="81922" name="Picture 2" descr="Image result for â«Ø³ÛÙ¾Ø±ÙØªØ±ÙÙ Ú©Ø§ÙÙ¾Ø§ÙØ¯â¬â"/>
          <p:cNvPicPr>
            <a:picLocks noChangeAspect="1" noChangeArrowheads="1"/>
          </p:cNvPicPr>
          <p:nvPr/>
        </p:nvPicPr>
        <p:blipFill rotWithShape="1">
          <a:blip r:embed="rId2"/>
          <a:srcRect b="20105"/>
          <a:stretch/>
        </p:blipFill>
        <p:spPr bwMode="auto">
          <a:xfrm>
            <a:off x="915837" y="3770998"/>
            <a:ext cx="7312326" cy="3096344"/>
          </a:xfrm>
          <a:prstGeom prst="rect">
            <a:avLst/>
          </a:prstGeom>
          <a:noFill/>
        </p:spPr>
      </p:pic>
    </p:spTree>
    <p:extLst>
      <p:ext uri="{BB962C8B-B14F-4D97-AF65-F5344CB8AC3E}">
        <p14:creationId xmlns:p14="http://schemas.microsoft.com/office/powerpoint/2010/main" val="35417203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fa-IR" dirty="0"/>
          </a:p>
        </p:txBody>
      </p:sp>
      <p:sp>
        <p:nvSpPr>
          <p:cNvPr id="3" name="Content Placeholder 2"/>
          <p:cNvSpPr>
            <a:spLocks noGrp="1"/>
          </p:cNvSpPr>
          <p:nvPr>
            <p:ph idx="1"/>
          </p:nvPr>
        </p:nvSpPr>
        <p:spPr/>
        <p:txBody>
          <a:bodyPr/>
          <a:lstStyle/>
          <a:p>
            <a:r>
              <a:rPr lang="fa-IR" dirty="0" smtClean="0"/>
              <a:t>زنی 33 ساله به علت اریتمی دهلیزی خود وارفارین مصرف می کند. او اخیرا شروع به مصرف قرص های ضد بارداری کرده است. در زمان فعلی کدام گزینه را به او توصیه می کنید؟</a:t>
            </a:r>
          </a:p>
          <a:p>
            <a:pPr marL="514350" indent="-514350">
              <a:buFont typeface="+mj-lt"/>
              <a:buAutoNum type="alphaUcPeriod"/>
            </a:pPr>
            <a:r>
              <a:rPr lang="fa-IR" dirty="0" smtClean="0"/>
              <a:t>در وعده های غذایی کلسیم کافی مصرف کند.</a:t>
            </a:r>
          </a:p>
          <a:p>
            <a:pPr marL="514350" indent="-514350">
              <a:buFont typeface="+mj-lt"/>
              <a:buAutoNum type="alphaUcPeriod"/>
            </a:pPr>
            <a:r>
              <a:rPr lang="fa-IR" dirty="0" smtClean="0"/>
              <a:t>آب زیاد حداقل دو لیتر در روز بنوشد.</a:t>
            </a:r>
          </a:p>
          <a:p>
            <a:pPr marL="514350" indent="-514350">
              <a:buFont typeface="+mj-lt"/>
              <a:buAutoNum type="alphaUcPeriod"/>
            </a:pPr>
            <a:r>
              <a:rPr lang="fa-IR" dirty="0" smtClean="0"/>
              <a:t>به طور مرتب زمان </a:t>
            </a:r>
            <a:r>
              <a:rPr lang="en-US" dirty="0" smtClean="0"/>
              <a:t>PT</a:t>
            </a:r>
            <a:r>
              <a:rPr lang="fa-IR" dirty="0" smtClean="0"/>
              <a:t> خون خود را چک کند.</a:t>
            </a:r>
          </a:p>
          <a:p>
            <a:pPr marL="514350" indent="-514350">
              <a:buFont typeface="+mj-lt"/>
              <a:buAutoNum type="alphaUcPeriod"/>
            </a:pPr>
            <a:r>
              <a:rPr lang="fa-IR" dirty="0" smtClean="0"/>
              <a:t>از مسواک نرم استفاده کند.</a:t>
            </a:r>
          </a:p>
          <a:p>
            <a:pPr marL="0" indent="0">
              <a:buNone/>
            </a:pPr>
            <a:r>
              <a:rPr lang="fa-IR" dirty="0" smtClean="0"/>
              <a:t>نکته: فاکتورهای انعقادی با مصرف ضدبارداری های خوراکی زیاد می شود.</a:t>
            </a:r>
          </a:p>
          <a:p>
            <a:endParaRPr lang="fa-IR" dirty="0"/>
          </a:p>
        </p:txBody>
      </p:sp>
    </p:spTree>
    <p:extLst>
      <p:ext uri="{BB962C8B-B14F-4D97-AF65-F5344CB8AC3E}">
        <p14:creationId xmlns:p14="http://schemas.microsoft.com/office/powerpoint/2010/main" val="12116626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مقایسه قرص های ترکیبی با </a:t>
            </a:r>
            <a:r>
              <a:rPr lang="fa-IR" dirty="0" err="1" smtClean="0"/>
              <a:t>پروژستینی</a:t>
            </a:r>
            <a:endParaRPr lang="fa-IR" dirty="0"/>
          </a:p>
        </p:txBody>
      </p:sp>
      <p:sp>
        <p:nvSpPr>
          <p:cNvPr id="3" name="Content Placeholder 2"/>
          <p:cNvSpPr>
            <a:spLocks noGrp="1"/>
          </p:cNvSpPr>
          <p:nvPr>
            <p:ph idx="1"/>
          </p:nvPr>
        </p:nvSpPr>
        <p:spPr/>
        <p:txBody>
          <a:bodyPr/>
          <a:lstStyle/>
          <a:p>
            <a:r>
              <a:rPr lang="fa-IR" dirty="0" smtClean="0"/>
              <a:t>پروژستینی ها </a:t>
            </a:r>
            <a:r>
              <a:rPr lang="fa-IR" dirty="0"/>
              <a:t>کم عارضه </a:t>
            </a:r>
            <a:r>
              <a:rPr lang="fa-IR" dirty="0" smtClean="0"/>
              <a:t>تر </a:t>
            </a:r>
          </a:p>
          <a:p>
            <a:r>
              <a:rPr lang="fa-IR" dirty="0" smtClean="0"/>
              <a:t>ترکیبی ها </a:t>
            </a:r>
            <a:r>
              <a:rPr lang="fa-IR" dirty="0" smtClean="0"/>
              <a:t>قویتر</a:t>
            </a:r>
          </a:p>
          <a:p>
            <a:r>
              <a:rPr lang="fa-IR" dirty="0" smtClean="0"/>
              <a:t>نکته: هر زن هر روز یک قرص</a:t>
            </a:r>
          </a:p>
          <a:p>
            <a:r>
              <a:rPr lang="fa-IR" dirty="0" smtClean="0"/>
              <a:t>کاهش اثر قرص ضد بارداری در زنان با وزن زیاد</a:t>
            </a:r>
            <a:endParaRPr lang="fa-IR" dirty="0"/>
          </a:p>
          <a:p>
            <a:endParaRPr lang="fa-IR" dirty="0"/>
          </a:p>
        </p:txBody>
      </p:sp>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7504" y="3919033"/>
            <a:ext cx="4716016" cy="2938967"/>
          </a:xfrm>
          <a:prstGeom prst="rect">
            <a:avLst/>
          </a:prstGeom>
        </p:spPr>
      </p:pic>
    </p:spTree>
    <p:extLst>
      <p:ext uri="{BB962C8B-B14F-4D97-AF65-F5344CB8AC3E}">
        <p14:creationId xmlns:p14="http://schemas.microsoft.com/office/powerpoint/2010/main" val="7459541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مزیت استروژن دارها</a:t>
            </a:r>
            <a:endParaRPr lang="en-US"/>
          </a:p>
        </p:txBody>
      </p:sp>
      <p:sp>
        <p:nvSpPr>
          <p:cNvPr id="3" name="Content Placeholder 2"/>
          <p:cNvSpPr>
            <a:spLocks noGrp="1"/>
          </p:cNvSpPr>
          <p:nvPr>
            <p:ph idx="1"/>
          </p:nvPr>
        </p:nvSpPr>
        <p:spPr/>
        <p:txBody>
          <a:bodyPr/>
          <a:lstStyle/>
          <a:p>
            <a:r>
              <a:rPr lang="fa-IR" dirty="0" smtClean="0"/>
              <a:t>قوی تر </a:t>
            </a:r>
            <a:r>
              <a:rPr lang="fa-IR" dirty="0" smtClean="0"/>
              <a:t> </a:t>
            </a:r>
            <a:endParaRPr lang="fa-IR" dirty="0" smtClean="0"/>
          </a:p>
          <a:p>
            <a:r>
              <a:rPr lang="fa-IR" dirty="0" smtClean="0"/>
              <a:t>در نتیجه، لکه </a:t>
            </a:r>
            <a:r>
              <a:rPr lang="fa-IR" dirty="0" smtClean="0"/>
              <a:t>بینی کمتر</a:t>
            </a:r>
            <a:endParaRPr lang="fa-IR" dirty="0"/>
          </a:p>
          <a:p>
            <a:endParaRPr lang="en-US" dirty="0"/>
          </a:p>
        </p:txBody>
      </p:sp>
      <p:pic>
        <p:nvPicPr>
          <p:cNvPr id="4098" name="Picture 2" descr="Image result for ‫لکه بینی‬‎"/>
          <p:cNvPicPr>
            <a:picLocks noChangeAspect="1" noChangeArrowheads="1"/>
          </p:cNvPicPr>
          <p:nvPr/>
        </p:nvPicPr>
        <p:blipFill rotWithShape="1">
          <a:blip r:embed="rId2">
            <a:extLst>
              <a:ext uri="{28A0092B-C50C-407E-A947-70E740481C1C}">
                <a14:useLocalDpi xmlns:a14="http://schemas.microsoft.com/office/drawing/2010/main" val="0"/>
              </a:ext>
            </a:extLst>
          </a:blip>
          <a:srcRect t="24095" b="19206"/>
          <a:stretch/>
        </p:blipFill>
        <p:spPr bwMode="auto">
          <a:xfrm>
            <a:off x="251520" y="3068960"/>
            <a:ext cx="6096000"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90400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عوارض استروژن </a:t>
            </a:r>
            <a:r>
              <a:rPr lang="fa-IR" dirty="0" err="1" smtClean="0"/>
              <a:t>دارها</a:t>
            </a:r>
            <a:endParaRPr lang="en-US" dirty="0"/>
          </a:p>
        </p:txBody>
      </p:sp>
      <p:sp>
        <p:nvSpPr>
          <p:cNvPr id="3" name="Content Placeholder 2"/>
          <p:cNvSpPr>
            <a:spLocks noGrp="1"/>
          </p:cNvSpPr>
          <p:nvPr>
            <p:ph idx="1"/>
          </p:nvPr>
        </p:nvSpPr>
        <p:spPr/>
        <p:txBody>
          <a:bodyPr/>
          <a:lstStyle/>
          <a:p>
            <a:r>
              <a:rPr lang="en-US" sz="3600" dirty="0" smtClean="0"/>
              <a:t>Chloasma </a:t>
            </a:r>
            <a:r>
              <a:rPr lang="fa-IR" sz="3600" dirty="0" smtClean="0"/>
              <a:t>لکه صورت</a:t>
            </a:r>
          </a:p>
          <a:p>
            <a:pPr marL="0" indent="0">
              <a:buNone/>
            </a:pPr>
            <a:r>
              <a:rPr lang="fa-IR" sz="3600" dirty="0" smtClean="0"/>
              <a:t>5درصد افراد بعد از یک سال و 40 درصد بعد از 8 سال لک میزنند.</a:t>
            </a:r>
          </a:p>
          <a:p>
            <a:r>
              <a:rPr lang="fa-IR" sz="3600" dirty="0" smtClean="0"/>
              <a:t>منع مصرف استروژن در بیماران </a:t>
            </a:r>
            <a:r>
              <a:rPr lang="fa-IR" sz="3600" dirty="0" err="1" smtClean="0"/>
              <a:t>میگرنی</a:t>
            </a:r>
            <a:endParaRPr lang="en-US" sz="3600" dirty="0" smtClean="0"/>
          </a:p>
        </p:txBody>
      </p:sp>
    </p:spTree>
    <p:extLst>
      <p:ext uri="{BB962C8B-B14F-4D97-AF65-F5344CB8AC3E}">
        <p14:creationId xmlns:p14="http://schemas.microsoft.com/office/powerpoint/2010/main" val="186982094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Chloasma</a:t>
            </a:r>
            <a:endParaRPr lang="fa-IR" dirty="0"/>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a:blip r:embed="rId2"/>
          <a:stretch>
            <a:fillRect/>
          </a:stretch>
        </p:blipFill>
        <p:spPr>
          <a:xfrm>
            <a:off x="1043608" y="1196752"/>
            <a:ext cx="7006088" cy="5391403"/>
          </a:xfrm>
          <a:prstGeom prst="rect">
            <a:avLst/>
          </a:prstGeom>
        </p:spPr>
      </p:pic>
    </p:spTree>
    <p:extLst>
      <p:ext uri="{BB962C8B-B14F-4D97-AF65-F5344CB8AC3E}">
        <p14:creationId xmlns:p14="http://schemas.microsoft.com/office/powerpoint/2010/main" val="1927937005"/>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استروژن و پروژسترون در حاملگی</a:t>
            </a:r>
            <a:endParaRPr lang="fa-IR" dirty="0"/>
          </a:p>
        </p:txBody>
      </p:sp>
      <p:sp>
        <p:nvSpPr>
          <p:cNvPr id="3" name="Content Placeholder 2"/>
          <p:cNvSpPr>
            <a:spLocks noGrp="1"/>
          </p:cNvSpPr>
          <p:nvPr>
            <p:ph idx="1"/>
          </p:nvPr>
        </p:nvSpPr>
        <p:spPr/>
        <p:txBody>
          <a:bodyPr/>
          <a:lstStyle/>
          <a:p>
            <a:endParaRPr lang="fa-IR"/>
          </a:p>
        </p:txBody>
      </p:sp>
      <p:pic>
        <p:nvPicPr>
          <p:cNvPr id="2050" name="Picture 2" descr="Image result for estrogen and progesterone level in pregnan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096250"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617981"/>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قرص های حاوی استروژن</a:t>
            </a:r>
            <a:endParaRPr lang="en-US" dirty="0"/>
          </a:p>
        </p:txBody>
      </p:sp>
      <p:sp>
        <p:nvSpPr>
          <p:cNvPr id="3" name="Content Placeholder 2"/>
          <p:cNvSpPr>
            <a:spLocks noGrp="1"/>
          </p:cNvSpPr>
          <p:nvPr>
            <p:ph idx="1"/>
          </p:nvPr>
        </p:nvSpPr>
        <p:spPr/>
        <p:txBody>
          <a:bodyPr/>
          <a:lstStyle/>
          <a:p>
            <a:r>
              <a:rPr lang="fa-IR" b="1" dirty="0" smtClean="0">
                <a:solidFill>
                  <a:srgbClr val="FF0000"/>
                </a:solidFill>
              </a:rPr>
              <a:t>نکات مصرف قرص های ترکیبی </a:t>
            </a:r>
          </a:p>
          <a:p>
            <a:pPr marL="0" indent="0">
              <a:buNone/>
            </a:pPr>
            <a:r>
              <a:rPr lang="fa-IR" dirty="0" smtClean="0"/>
              <a:t>لزوم ماموگرافی در </a:t>
            </a:r>
            <a:r>
              <a:rPr lang="fa-IR" dirty="0"/>
              <a:t>حین مصرف </a:t>
            </a:r>
            <a:endParaRPr lang="fa-IR" dirty="0" smtClean="0"/>
          </a:p>
          <a:p>
            <a:pPr marL="0" indent="0">
              <a:buNone/>
            </a:pPr>
            <a:endParaRPr lang="fa-IR" dirty="0"/>
          </a:p>
          <a:p>
            <a:pPr marL="0" indent="0">
              <a:buNone/>
            </a:pPr>
            <a:endParaRPr lang="fa-IR" dirty="0" smtClean="0"/>
          </a:p>
        </p:txBody>
      </p:sp>
      <p:pic>
        <p:nvPicPr>
          <p:cNvPr id="3074" name="Picture 2" descr="Image result for mammograp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964" y="2828283"/>
            <a:ext cx="4741108" cy="391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012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 smear</a:t>
            </a:r>
            <a:r>
              <a:rPr lang="fa-IR" dirty="0" smtClean="0"/>
              <a:t> و معاینه سینه</a:t>
            </a:r>
            <a:endParaRPr lang="fa-IR" dirty="0"/>
          </a:p>
        </p:txBody>
      </p:sp>
      <p:sp>
        <p:nvSpPr>
          <p:cNvPr id="3" name="Content Placeholder 2"/>
          <p:cNvSpPr>
            <a:spLocks noGrp="1"/>
          </p:cNvSpPr>
          <p:nvPr>
            <p:ph idx="1"/>
          </p:nvPr>
        </p:nvSpPr>
        <p:spPr/>
        <p:txBody>
          <a:bodyPr/>
          <a:lstStyle/>
          <a:p>
            <a:endParaRPr lang="fa-IR" dirty="0" smtClean="0"/>
          </a:p>
          <a:p>
            <a:endParaRPr lang="fa-IR" dirty="0"/>
          </a:p>
          <a:p>
            <a:endParaRPr lang="fa-IR" dirty="0" smtClean="0"/>
          </a:p>
          <a:p>
            <a:endParaRPr lang="fa-IR" dirty="0"/>
          </a:p>
          <a:p>
            <a:endParaRPr lang="fa-IR" dirty="0" smtClean="0"/>
          </a:p>
          <a:p>
            <a:endParaRPr lang="fa-IR" dirty="0"/>
          </a:p>
          <a:p>
            <a:endParaRPr lang="fa-IR" dirty="0" smtClean="0"/>
          </a:p>
          <a:p>
            <a:r>
              <a:rPr lang="fa-IR" dirty="0" smtClean="0"/>
              <a:t>هر 6 ماه</a:t>
            </a:r>
            <a:endParaRPr lang="fa-IR" dirty="0"/>
          </a:p>
        </p:txBody>
      </p:sp>
      <p:pic>
        <p:nvPicPr>
          <p:cNvPr id="4" name="Picture 3"/>
          <p:cNvPicPr>
            <a:picLocks noChangeAspect="1"/>
          </p:cNvPicPr>
          <p:nvPr/>
        </p:nvPicPr>
        <p:blipFill>
          <a:blip r:embed="rId2"/>
          <a:stretch>
            <a:fillRect/>
          </a:stretch>
        </p:blipFill>
        <p:spPr>
          <a:xfrm>
            <a:off x="4673302" y="1662906"/>
            <a:ext cx="3729980" cy="3729980"/>
          </a:xfrm>
          <a:prstGeom prst="rect">
            <a:avLst/>
          </a:prstGeom>
        </p:spPr>
      </p:pic>
      <p:pic>
        <p:nvPicPr>
          <p:cNvPr id="6" name="Picture 5"/>
          <p:cNvPicPr>
            <a:picLocks noChangeAspect="1"/>
          </p:cNvPicPr>
          <p:nvPr/>
        </p:nvPicPr>
        <p:blipFill>
          <a:blip r:embed="rId3"/>
          <a:stretch>
            <a:fillRect/>
          </a:stretch>
        </p:blipFill>
        <p:spPr>
          <a:xfrm>
            <a:off x="46509" y="1287463"/>
            <a:ext cx="4216102" cy="4388579"/>
          </a:xfrm>
          <a:prstGeom prst="rect">
            <a:avLst/>
          </a:prstGeom>
        </p:spPr>
      </p:pic>
    </p:spTree>
    <p:extLst>
      <p:ext uri="{BB962C8B-B14F-4D97-AF65-F5344CB8AC3E}">
        <p14:creationId xmlns:p14="http://schemas.microsoft.com/office/powerpoint/2010/main" val="3029849481"/>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نحوه شروع قرص ضد بارداری</a:t>
            </a:r>
            <a:endParaRPr lang="fa-IR" dirty="0"/>
          </a:p>
        </p:txBody>
      </p:sp>
      <p:sp>
        <p:nvSpPr>
          <p:cNvPr id="3" name="Content Placeholder 2"/>
          <p:cNvSpPr>
            <a:spLocks noGrp="1"/>
          </p:cNvSpPr>
          <p:nvPr>
            <p:ph idx="1"/>
          </p:nvPr>
        </p:nvSpPr>
        <p:spPr/>
        <p:txBody>
          <a:bodyPr/>
          <a:lstStyle/>
          <a:p>
            <a:pPr marL="0" indent="0">
              <a:buNone/>
            </a:pPr>
            <a:r>
              <a:rPr lang="fa-IR" dirty="0"/>
              <a:t>زمان لازم برای شروع اثر قرص های ضد بارداری 7 روز</a:t>
            </a:r>
          </a:p>
          <a:p>
            <a:pPr marL="0" indent="0">
              <a:buNone/>
            </a:pPr>
            <a:r>
              <a:rPr lang="fa-IR" dirty="0"/>
              <a:t>استفاده از روش کمکی</a:t>
            </a:r>
          </a:p>
          <a:p>
            <a:pPr marL="0" indent="0">
              <a:buNone/>
            </a:pPr>
            <a:r>
              <a:rPr lang="fa-IR" dirty="0"/>
              <a:t>اگر شروع قرص ها در 5 روز اول پریود باشد شروع محافظت بلافاصله است. </a:t>
            </a:r>
          </a:p>
          <a:p>
            <a:endParaRPr lang="fa-IR" dirty="0"/>
          </a:p>
        </p:txBody>
      </p:sp>
    </p:spTree>
    <p:extLst>
      <p:ext uri="{BB962C8B-B14F-4D97-AF65-F5344CB8AC3E}">
        <p14:creationId xmlns:p14="http://schemas.microsoft.com/office/powerpoint/2010/main" val="1245849674"/>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fa-IR" dirty="0"/>
          </a:p>
        </p:txBody>
      </p:sp>
      <p:sp>
        <p:nvSpPr>
          <p:cNvPr id="3" name="Content Placeholder 2"/>
          <p:cNvSpPr>
            <a:spLocks noGrp="1"/>
          </p:cNvSpPr>
          <p:nvPr>
            <p:ph idx="1"/>
          </p:nvPr>
        </p:nvSpPr>
        <p:spPr>
          <a:xfrm>
            <a:off x="457200" y="1196752"/>
            <a:ext cx="8229600" cy="4525963"/>
          </a:xfrm>
        </p:spPr>
        <p:txBody>
          <a:bodyPr/>
          <a:lstStyle/>
          <a:p>
            <a:r>
              <a:rPr lang="fa-IR" sz="2800" dirty="0" smtClean="0"/>
              <a:t>یک زن 45 ساله به علت علائم </a:t>
            </a:r>
            <a:r>
              <a:rPr lang="fa-IR" sz="2800" dirty="0" err="1" smtClean="0"/>
              <a:t>گرگرفتگی</a:t>
            </a:r>
            <a:r>
              <a:rPr lang="fa-IR" sz="2800" dirty="0" smtClean="0"/>
              <a:t> مکرر که زندگی او را مختل کرده مراجعه کرده است. قاعدگی های او نیز نامنظم است و اغلب هر دو سه ماه یک بار خونریزی دارد. کدام </a:t>
            </a:r>
            <a:r>
              <a:rPr lang="fa-IR" sz="2800" dirty="0" err="1" smtClean="0"/>
              <a:t>گرینه</a:t>
            </a:r>
            <a:r>
              <a:rPr lang="fa-IR" sz="2800" dirty="0" smtClean="0"/>
              <a:t> برای درمان او مناسب تر است؟</a:t>
            </a:r>
          </a:p>
          <a:p>
            <a:pPr>
              <a:buFont typeface="+mj-lt"/>
              <a:buAutoNum type="alphaUcPeriod"/>
            </a:pPr>
            <a:r>
              <a:rPr lang="fa-IR" sz="2800" dirty="0" smtClean="0"/>
              <a:t>خوراکی </a:t>
            </a:r>
            <a:r>
              <a:rPr lang="en-US" sz="2800" dirty="0" err="1" smtClean="0"/>
              <a:t>ethinyl</a:t>
            </a:r>
            <a:r>
              <a:rPr lang="en-US" sz="2800" dirty="0" smtClean="0"/>
              <a:t> </a:t>
            </a:r>
            <a:r>
              <a:rPr lang="en-US" sz="2800" dirty="0"/>
              <a:t>estradiol</a:t>
            </a:r>
          </a:p>
          <a:p>
            <a:pPr>
              <a:buFont typeface="+mj-lt"/>
              <a:buAutoNum type="alphaUcPeriod"/>
            </a:pPr>
            <a:r>
              <a:rPr lang="fa-IR" sz="2800" dirty="0" smtClean="0"/>
              <a:t>تزریقی </a:t>
            </a:r>
            <a:r>
              <a:rPr lang="en-US" sz="2800" dirty="0" smtClean="0"/>
              <a:t> </a:t>
            </a:r>
            <a:r>
              <a:rPr lang="en-US" sz="2800" dirty="0"/>
              <a:t>levonorgestrel</a:t>
            </a:r>
          </a:p>
          <a:p>
            <a:pPr>
              <a:buFont typeface="+mj-lt"/>
              <a:buAutoNum type="alphaUcPeriod"/>
            </a:pPr>
            <a:r>
              <a:rPr lang="fa-IR" sz="2800" dirty="0" smtClean="0"/>
              <a:t>قرص </a:t>
            </a:r>
            <a:r>
              <a:rPr lang="en-US" sz="2800" dirty="0" smtClean="0"/>
              <a:t>LD</a:t>
            </a:r>
            <a:endParaRPr lang="en-US" sz="2800" dirty="0"/>
          </a:p>
          <a:p>
            <a:pPr>
              <a:buFont typeface="+mj-lt"/>
              <a:buAutoNum type="alphaUcPeriod"/>
            </a:pPr>
            <a:r>
              <a:rPr lang="fa-IR" sz="2800" dirty="0" smtClean="0"/>
              <a:t> تزریقی </a:t>
            </a:r>
            <a:r>
              <a:rPr lang="en-US" sz="2800" dirty="0" err="1" smtClean="0"/>
              <a:t>medroxyprogesterone</a:t>
            </a:r>
            <a:endParaRPr lang="fa-IR" sz="2800" dirty="0"/>
          </a:p>
          <a:p>
            <a:pPr>
              <a:buFont typeface="+mj-lt"/>
              <a:buAutoNum type="alphaUcPeriod"/>
            </a:pPr>
            <a:r>
              <a:rPr lang="fa-IR" sz="2800" dirty="0" smtClean="0"/>
              <a:t>به علت سن بالای 40 نباید از قرص های ضد بارداری استفاده کند.</a:t>
            </a:r>
          </a:p>
          <a:p>
            <a:pPr marL="0" indent="0">
              <a:buNone/>
            </a:pPr>
            <a:r>
              <a:rPr lang="fa-IR" sz="2800" dirty="0" smtClean="0"/>
              <a:t>نکته: </a:t>
            </a:r>
            <a:r>
              <a:rPr lang="fa-IR" sz="2800" dirty="0" err="1" smtClean="0"/>
              <a:t>استرادیول</a:t>
            </a:r>
            <a:r>
              <a:rPr lang="fa-IR" sz="2800" dirty="0" smtClean="0"/>
              <a:t> تنها خطر سرطان رحم را زیاد می کند. جواب :</a:t>
            </a:r>
            <a:r>
              <a:rPr lang="en-US" sz="2800" dirty="0" smtClean="0"/>
              <a:t>C</a:t>
            </a:r>
            <a:endParaRPr lang="fa-IR" sz="2800" dirty="0"/>
          </a:p>
        </p:txBody>
      </p:sp>
    </p:spTree>
    <p:extLst>
      <p:ext uri="{BB962C8B-B14F-4D97-AF65-F5344CB8AC3E}">
        <p14:creationId xmlns:p14="http://schemas.microsoft.com/office/powerpoint/2010/main" val="190789728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143000"/>
          </a:xfrm>
        </p:spPr>
        <p:txBody>
          <a:bodyPr/>
          <a:lstStyle/>
          <a:p>
            <a:r>
              <a:rPr lang="fa-IR" dirty="0" smtClean="0"/>
              <a:t>استفاده از قرص های ضد بارداری در سنین مختلف</a:t>
            </a:r>
            <a:endParaRPr lang="en-US" dirty="0"/>
          </a:p>
        </p:txBody>
      </p:sp>
      <p:sp>
        <p:nvSpPr>
          <p:cNvPr id="3" name="Content Placeholder 2"/>
          <p:cNvSpPr>
            <a:spLocks noGrp="1"/>
          </p:cNvSpPr>
          <p:nvPr>
            <p:ph idx="1"/>
          </p:nvPr>
        </p:nvSpPr>
        <p:spPr/>
        <p:txBody>
          <a:bodyPr/>
          <a:lstStyle/>
          <a:p>
            <a:r>
              <a:rPr lang="fa-IR" dirty="0" smtClean="0"/>
              <a:t>قرص های ترکیبی در بالای 35 سال  و سیگاری توصیه نمی شوند</a:t>
            </a:r>
          </a:p>
          <a:p>
            <a:pPr marL="0" indent="0">
              <a:buNone/>
            </a:pPr>
            <a:r>
              <a:rPr lang="fa-IR" dirty="0" smtClean="0"/>
              <a:t>به دلیل افزایش خطر </a:t>
            </a:r>
            <a:r>
              <a:rPr lang="fa-IR" dirty="0" err="1" smtClean="0"/>
              <a:t>ترومبوآمبولی</a:t>
            </a:r>
            <a:endParaRPr lang="fa-IR" dirty="0" smtClean="0"/>
          </a:p>
          <a:p>
            <a:r>
              <a:rPr lang="fa-IR" dirty="0" smtClean="0"/>
              <a:t>در خانم های زیر 25 سال باروری بالاست پس </a:t>
            </a:r>
            <a:r>
              <a:rPr lang="fa-IR" dirty="0" err="1" smtClean="0"/>
              <a:t>پروژستین</a:t>
            </a:r>
            <a:r>
              <a:rPr lang="fa-IR" dirty="0" smtClean="0"/>
              <a:t> تنها کمتر جواب می دهد</a:t>
            </a:r>
          </a:p>
          <a:p>
            <a:r>
              <a:rPr lang="fa-IR" dirty="0" smtClean="0"/>
              <a:t>پروژسترون در دوز بالا اثار </a:t>
            </a:r>
            <a:r>
              <a:rPr lang="fa-IR" dirty="0" err="1" smtClean="0"/>
              <a:t>آندروژنی</a:t>
            </a:r>
            <a:r>
              <a:rPr lang="fa-IR" dirty="0" smtClean="0"/>
              <a:t> هم دارند مثل کلفتی صدا، </a:t>
            </a:r>
            <a:r>
              <a:rPr lang="fa-IR" dirty="0" err="1" smtClean="0"/>
              <a:t>ادم</a:t>
            </a:r>
            <a:r>
              <a:rPr lang="fa-IR" dirty="0" smtClean="0"/>
              <a:t>، </a:t>
            </a:r>
            <a:r>
              <a:rPr lang="fa-IR" dirty="0" err="1" smtClean="0"/>
              <a:t>اکنه</a:t>
            </a:r>
            <a:r>
              <a:rPr lang="fa-IR" dirty="0" smtClean="0"/>
              <a:t>، فشار خون</a:t>
            </a:r>
            <a:endParaRPr lang="en-US" dirty="0"/>
          </a:p>
        </p:txBody>
      </p:sp>
    </p:spTree>
    <p:extLst>
      <p:ext uri="{BB962C8B-B14F-4D97-AF65-F5344CB8AC3E}">
        <p14:creationId xmlns:p14="http://schemas.microsoft.com/office/powerpoint/2010/main" val="13288723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err="1"/>
              <a:t>كنتراسپتيو</a:t>
            </a:r>
            <a:r>
              <a:rPr lang="fa-IR" b="1" dirty="0"/>
              <a:t> </a:t>
            </a:r>
            <a:r>
              <a:rPr lang="fa-IR" b="1" dirty="0" err="1"/>
              <a:t>پروژستين</a:t>
            </a:r>
            <a:r>
              <a:rPr lang="fa-IR" b="1" dirty="0"/>
              <a:t> تنها </a:t>
            </a:r>
            <a:endParaRPr lang="en-US" dirty="0"/>
          </a:p>
        </p:txBody>
      </p:sp>
      <p:sp>
        <p:nvSpPr>
          <p:cNvPr id="3" name="Content Placeholder 2"/>
          <p:cNvSpPr>
            <a:spLocks noGrp="1"/>
          </p:cNvSpPr>
          <p:nvPr>
            <p:ph idx="1"/>
          </p:nvPr>
        </p:nvSpPr>
        <p:spPr/>
        <p:txBody>
          <a:bodyPr/>
          <a:lstStyle/>
          <a:p>
            <a:r>
              <a:rPr lang="fa-IR" dirty="0" smtClean="0"/>
              <a:t>کاربرد:</a:t>
            </a:r>
          </a:p>
          <a:p>
            <a:r>
              <a:rPr lang="fa-IR" dirty="0" smtClean="0"/>
              <a:t>کسانی که استروژن </a:t>
            </a:r>
            <a:r>
              <a:rPr lang="fa-IR" dirty="0"/>
              <a:t>در آنها منع مصرف </a:t>
            </a:r>
            <a:r>
              <a:rPr lang="fa-IR" dirty="0" smtClean="0"/>
              <a:t>دارد.</a:t>
            </a:r>
          </a:p>
          <a:p>
            <a:r>
              <a:rPr lang="fa-IR" dirty="0" smtClean="0"/>
              <a:t>شیردهی</a:t>
            </a:r>
            <a:endParaRPr lang="en-US" dirty="0"/>
          </a:p>
        </p:txBody>
      </p:sp>
    </p:spTree>
    <p:extLst>
      <p:ext uri="{BB962C8B-B14F-4D97-AF65-F5344CB8AC3E}">
        <p14:creationId xmlns:p14="http://schemas.microsoft.com/office/powerpoint/2010/main" val="185713007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موارد منع مصرف همه ضد بارداریها</a:t>
            </a:r>
            <a:endParaRPr lang="en-US" dirty="0"/>
          </a:p>
        </p:txBody>
      </p:sp>
      <p:sp>
        <p:nvSpPr>
          <p:cNvPr id="3" name="Content Placeholder 2"/>
          <p:cNvSpPr>
            <a:spLocks noGrp="1"/>
          </p:cNvSpPr>
          <p:nvPr>
            <p:ph idx="1"/>
          </p:nvPr>
        </p:nvSpPr>
        <p:spPr/>
        <p:txBody>
          <a:bodyPr/>
          <a:lstStyle/>
          <a:p>
            <a:r>
              <a:rPr lang="fa-IR" dirty="0" err="1" smtClean="0"/>
              <a:t>حاملگي</a:t>
            </a:r>
            <a:endParaRPr lang="fa-IR" dirty="0" smtClean="0"/>
          </a:p>
          <a:p>
            <a:r>
              <a:rPr lang="fa-IR" dirty="0" smtClean="0"/>
              <a:t>سابقه </a:t>
            </a:r>
            <a:r>
              <a:rPr lang="fa-IR" dirty="0" err="1"/>
              <a:t>شخصي</a:t>
            </a:r>
            <a:r>
              <a:rPr lang="fa-IR" dirty="0"/>
              <a:t> </a:t>
            </a:r>
            <a:r>
              <a:rPr lang="fa-IR" dirty="0" smtClean="0"/>
              <a:t>سکته یا آمبولی</a:t>
            </a:r>
          </a:p>
          <a:p>
            <a:r>
              <a:rPr lang="fa-IR" dirty="0" smtClean="0"/>
              <a:t>حملات </a:t>
            </a:r>
            <a:r>
              <a:rPr lang="fa-IR" dirty="0"/>
              <a:t>ايسكمي موقت </a:t>
            </a:r>
            <a:r>
              <a:rPr lang="fa-IR" dirty="0" smtClean="0"/>
              <a:t>مغزي </a:t>
            </a:r>
          </a:p>
          <a:p>
            <a:r>
              <a:rPr lang="fa-IR" dirty="0" smtClean="0"/>
              <a:t>بيماري كبدي و </a:t>
            </a:r>
            <a:r>
              <a:rPr lang="fa-IR" dirty="0"/>
              <a:t>یرقان، تومور </a:t>
            </a:r>
            <a:r>
              <a:rPr lang="fa-IR" dirty="0" smtClean="0"/>
              <a:t>كبد</a:t>
            </a:r>
          </a:p>
          <a:p>
            <a:r>
              <a:rPr lang="fa-IR" dirty="0"/>
              <a:t>پورفيري </a:t>
            </a:r>
          </a:p>
          <a:p>
            <a:r>
              <a:rPr lang="fa-IR" dirty="0"/>
              <a:t>خونريزي تشخيص داده نشدة  </a:t>
            </a:r>
            <a:r>
              <a:rPr lang="fa-IR" dirty="0" smtClean="0"/>
              <a:t>واژن</a:t>
            </a:r>
          </a:p>
          <a:p>
            <a:pPr marL="0" indent="0">
              <a:buNone/>
            </a:pPr>
            <a:r>
              <a:rPr lang="fa-IR" dirty="0" smtClean="0"/>
              <a:t>به علت قطع شدن پریود</a:t>
            </a:r>
            <a:endParaRPr lang="fa-IR" dirty="0"/>
          </a:p>
          <a:p>
            <a:endParaRPr lang="fa-IR" dirty="0"/>
          </a:p>
          <a:p>
            <a:endParaRPr lang="fa-IR" dirty="0" smtClean="0"/>
          </a:p>
        </p:txBody>
      </p:sp>
    </p:spTree>
    <p:extLst>
      <p:ext uri="{BB962C8B-B14F-4D97-AF65-F5344CB8AC3E}">
        <p14:creationId xmlns:p14="http://schemas.microsoft.com/office/powerpoint/2010/main" val="32347784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پورفیری</a:t>
            </a:r>
            <a:endParaRPr lang="fa-IR" dirty="0"/>
          </a:p>
        </p:txBody>
      </p:sp>
      <p:sp>
        <p:nvSpPr>
          <p:cNvPr id="5" name="Content Placeholder 4"/>
          <p:cNvSpPr>
            <a:spLocks noGrp="1"/>
          </p:cNvSpPr>
          <p:nvPr>
            <p:ph idx="1"/>
          </p:nvPr>
        </p:nvSpPr>
        <p:spPr>
          <a:xfrm>
            <a:off x="457200" y="1001496"/>
            <a:ext cx="8229600" cy="4525963"/>
          </a:xfrm>
        </p:spPr>
        <p:txBody>
          <a:bodyPr/>
          <a:lstStyle/>
          <a:p>
            <a:r>
              <a:rPr lang="fa-IR" dirty="0" smtClean="0"/>
              <a:t>شیوع:1 در 15000 نفر</a:t>
            </a:r>
          </a:p>
          <a:p>
            <a:r>
              <a:rPr lang="fa-IR" dirty="0" smtClean="0"/>
              <a:t>حاد: تشنج و کما</a:t>
            </a:r>
          </a:p>
          <a:p>
            <a:r>
              <a:rPr lang="fa-IR" dirty="0" smtClean="0"/>
              <a:t>مزمن: پوستی</a:t>
            </a:r>
          </a:p>
          <a:p>
            <a:r>
              <a:rPr lang="fa-IR" dirty="0" smtClean="0"/>
              <a:t>داروهای تشدید کننده: باربیتورات ها، ریفامپین، سولفانامیدها، </a:t>
            </a:r>
            <a:r>
              <a:rPr lang="fa-IR" b="1" u="sng" dirty="0" smtClean="0"/>
              <a:t>پروژسترون</a:t>
            </a:r>
            <a:r>
              <a:rPr lang="fa-IR" dirty="0" smtClean="0"/>
              <a:t>، فنی توئین، والپروات سدیم</a:t>
            </a:r>
          </a:p>
        </p:txBody>
      </p:sp>
      <p:pic>
        <p:nvPicPr>
          <p:cNvPr id="6" name="Picture 5"/>
          <p:cNvPicPr>
            <a:picLocks noChangeAspect="1"/>
          </p:cNvPicPr>
          <p:nvPr/>
        </p:nvPicPr>
        <p:blipFill>
          <a:blip r:embed="rId2"/>
          <a:stretch>
            <a:fillRect/>
          </a:stretch>
        </p:blipFill>
        <p:spPr>
          <a:xfrm>
            <a:off x="179512" y="3790453"/>
            <a:ext cx="4824536" cy="3085194"/>
          </a:xfrm>
          <a:prstGeom prst="rect">
            <a:avLst/>
          </a:prstGeom>
        </p:spPr>
      </p:pic>
    </p:spTree>
    <p:extLst>
      <p:ext uri="{BB962C8B-B14F-4D97-AF65-F5344CB8AC3E}">
        <p14:creationId xmlns:p14="http://schemas.microsoft.com/office/powerpoint/2010/main" val="38961189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44344"/>
          </a:xfrm>
        </p:spPr>
        <p:txBody>
          <a:bodyPr>
            <a:normAutofit fontScale="85000" lnSpcReduction="10000"/>
          </a:bodyPr>
          <a:lstStyle/>
          <a:p>
            <a:pPr marL="0" indent="0" algn="ctr">
              <a:buNone/>
            </a:pPr>
            <a:r>
              <a:rPr lang="fa-IR" sz="4700" dirty="0"/>
              <a:t>موارد قطع مصرف سریع ضد بارداری </a:t>
            </a:r>
            <a:r>
              <a:rPr lang="fa-IR" sz="4700" dirty="0" smtClean="0"/>
              <a:t>ها</a:t>
            </a:r>
          </a:p>
          <a:p>
            <a:pPr marL="0" indent="0" algn="ctr">
              <a:buNone/>
            </a:pPr>
            <a:endParaRPr lang="fa-IR" dirty="0">
              <a:cs typeface="B Nazanin" pitchFamily="2" charset="-78"/>
            </a:endParaRPr>
          </a:p>
          <a:p>
            <a:pPr marL="0" indent="0" algn="ctr">
              <a:buNone/>
            </a:pPr>
            <a:endParaRPr lang="en-US" dirty="0">
              <a:cs typeface="B Nazanin" pitchFamily="2" charset="-78"/>
            </a:endParaRPr>
          </a:p>
          <a:p>
            <a:pPr marL="0" indent="0" algn="ctr" rtl="1">
              <a:buNone/>
            </a:pPr>
            <a:r>
              <a:rPr lang="en-US" b="1" dirty="0">
                <a:solidFill>
                  <a:srgbClr val="C00000"/>
                </a:solidFill>
                <a:cs typeface="B Nazanin" pitchFamily="2" charset="-78"/>
              </a:rPr>
              <a:t>ACHES</a:t>
            </a:r>
          </a:p>
          <a:p>
            <a:r>
              <a:rPr lang="en-US" b="1" dirty="0">
                <a:solidFill>
                  <a:srgbClr val="C00000"/>
                </a:solidFill>
                <a:cs typeface="B Nazanin" pitchFamily="2" charset="-78"/>
              </a:rPr>
              <a:t>A</a:t>
            </a:r>
            <a:r>
              <a:rPr lang="en-US" dirty="0">
                <a:cs typeface="B Nazanin" pitchFamily="2" charset="-78"/>
              </a:rPr>
              <a:t>= abdominal pain (severe</a:t>
            </a:r>
            <a:r>
              <a:rPr lang="en-US" dirty="0" smtClean="0">
                <a:cs typeface="B Nazanin" pitchFamily="2" charset="-78"/>
              </a:rPr>
              <a:t>)</a:t>
            </a:r>
          </a:p>
          <a:p>
            <a:endParaRPr lang="en-US" dirty="0">
              <a:cs typeface="B Nazanin" pitchFamily="2" charset="-78"/>
            </a:endParaRPr>
          </a:p>
          <a:p>
            <a:r>
              <a:rPr lang="en-US" b="1" dirty="0">
                <a:solidFill>
                  <a:srgbClr val="C00000"/>
                </a:solidFill>
                <a:cs typeface="B Nazanin" pitchFamily="2" charset="-78"/>
              </a:rPr>
              <a:t>C</a:t>
            </a:r>
            <a:r>
              <a:rPr lang="en-US" dirty="0">
                <a:cs typeface="B Nazanin" pitchFamily="2" charset="-78"/>
              </a:rPr>
              <a:t>= chest pain (severe</a:t>
            </a:r>
            <a:r>
              <a:rPr lang="en-US" dirty="0" smtClean="0">
                <a:cs typeface="B Nazanin" pitchFamily="2" charset="-78"/>
              </a:rPr>
              <a:t>)</a:t>
            </a:r>
          </a:p>
          <a:p>
            <a:endParaRPr lang="en-US" dirty="0">
              <a:cs typeface="B Nazanin" pitchFamily="2" charset="-78"/>
            </a:endParaRPr>
          </a:p>
          <a:p>
            <a:r>
              <a:rPr lang="en-US" b="1" dirty="0">
                <a:solidFill>
                  <a:srgbClr val="C00000"/>
                </a:solidFill>
                <a:cs typeface="B Nazanin" pitchFamily="2" charset="-78"/>
              </a:rPr>
              <a:t>H</a:t>
            </a:r>
            <a:r>
              <a:rPr lang="en-US" dirty="0">
                <a:cs typeface="B Nazanin" pitchFamily="2" charset="-78"/>
              </a:rPr>
              <a:t>= headaches (severe</a:t>
            </a:r>
            <a:r>
              <a:rPr lang="en-US" dirty="0" smtClean="0">
                <a:cs typeface="B Nazanin" pitchFamily="2" charset="-78"/>
              </a:rPr>
              <a:t>)</a:t>
            </a:r>
          </a:p>
          <a:p>
            <a:endParaRPr lang="en-US" dirty="0">
              <a:cs typeface="B Nazanin" pitchFamily="2" charset="-78"/>
            </a:endParaRPr>
          </a:p>
          <a:p>
            <a:r>
              <a:rPr lang="en-US" b="1" dirty="0">
                <a:solidFill>
                  <a:srgbClr val="C00000"/>
                </a:solidFill>
                <a:cs typeface="B Nazanin" pitchFamily="2" charset="-78"/>
              </a:rPr>
              <a:t>E</a:t>
            </a:r>
            <a:r>
              <a:rPr lang="en-US" dirty="0">
                <a:cs typeface="B Nazanin" pitchFamily="2" charset="-78"/>
              </a:rPr>
              <a:t>= eye problems</a:t>
            </a:r>
            <a:r>
              <a:rPr lang="fa-IR" dirty="0">
                <a:cs typeface="B Nazanin" pitchFamily="2" charset="-78"/>
              </a:rPr>
              <a:t> (تاری دید، جرقه زدن نور جلوی چشم، کوری</a:t>
            </a:r>
            <a:r>
              <a:rPr lang="fa-IR" dirty="0" smtClean="0">
                <a:cs typeface="B Nazanin" pitchFamily="2" charset="-78"/>
              </a:rPr>
              <a:t>)</a:t>
            </a:r>
          </a:p>
          <a:p>
            <a:endParaRPr lang="en-US" dirty="0">
              <a:cs typeface="B Nazanin" pitchFamily="2" charset="-78"/>
            </a:endParaRPr>
          </a:p>
          <a:p>
            <a:r>
              <a:rPr lang="en-US" b="1" dirty="0">
                <a:solidFill>
                  <a:srgbClr val="C00000"/>
                </a:solidFill>
                <a:cs typeface="B Nazanin" pitchFamily="2" charset="-78"/>
              </a:rPr>
              <a:t>S</a:t>
            </a:r>
            <a:r>
              <a:rPr lang="en-US" dirty="0">
                <a:cs typeface="B Nazanin" pitchFamily="2" charset="-78"/>
              </a:rPr>
              <a:t>= severe leg pain</a:t>
            </a:r>
            <a:endParaRPr lang="fa-IR" dirty="0" smtClean="0">
              <a:cs typeface="B Nazanin"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39445309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موارد قطع مصرف سریع ضد بارداری ها</a:t>
            </a:r>
            <a:endParaRPr lang="en-US" dirty="0"/>
          </a:p>
        </p:txBody>
      </p:sp>
      <p:sp>
        <p:nvSpPr>
          <p:cNvPr id="3" name="Content Placeholder 2"/>
          <p:cNvSpPr>
            <a:spLocks noGrp="1"/>
          </p:cNvSpPr>
          <p:nvPr>
            <p:ph idx="1"/>
          </p:nvPr>
        </p:nvSpPr>
        <p:spPr/>
        <p:txBody>
          <a:bodyPr/>
          <a:lstStyle/>
          <a:p>
            <a:r>
              <a:rPr lang="fa-IR" sz="3000" dirty="0" smtClean="0"/>
              <a:t>درد </a:t>
            </a:r>
            <a:r>
              <a:rPr lang="fa-IR" sz="3000" dirty="0" err="1"/>
              <a:t>شديد</a:t>
            </a:r>
            <a:r>
              <a:rPr lang="fa-IR" sz="3000" dirty="0"/>
              <a:t> و </a:t>
            </a:r>
            <a:r>
              <a:rPr lang="fa-IR" sz="3000" dirty="0" err="1"/>
              <a:t>ناگهاني</a:t>
            </a:r>
            <a:r>
              <a:rPr lang="fa-IR" sz="3000" dirty="0"/>
              <a:t> </a:t>
            </a:r>
            <a:r>
              <a:rPr lang="fa-IR" sz="3000" dirty="0" err="1"/>
              <a:t>قفسة</a:t>
            </a:r>
            <a:r>
              <a:rPr lang="fa-IR" sz="3000" dirty="0"/>
              <a:t> </a:t>
            </a:r>
            <a:r>
              <a:rPr lang="fa-IR" sz="3000" dirty="0" err="1" smtClean="0"/>
              <a:t>سينه</a:t>
            </a:r>
            <a:r>
              <a:rPr lang="fa-IR" sz="3000" dirty="0" smtClean="0"/>
              <a:t>-خطر سکته قلبی</a:t>
            </a:r>
          </a:p>
          <a:p>
            <a:r>
              <a:rPr lang="fa-IR" sz="3000" dirty="0" smtClean="0"/>
              <a:t>نفس </a:t>
            </a:r>
            <a:r>
              <a:rPr lang="fa-IR" sz="3000" dirty="0" err="1"/>
              <a:t>تنگي</a:t>
            </a:r>
            <a:r>
              <a:rPr lang="fa-IR" sz="3000" dirty="0"/>
              <a:t> </a:t>
            </a:r>
            <a:r>
              <a:rPr lang="fa-IR" sz="3000" dirty="0" err="1"/>
              <a:t>ناگهاني</a:t>
            </a:r>
            <a:r>
              <a:rPr lang="fa-IR" sz="3000" dirty="0"/>
              <a:t> (</a:t>
            </a:r>
            <a:r>
              <a:rPr lang="fa-IR" sz="3000" dirty="0" err="1"/>
              <a:t>يا</a:t>
            </a:r>
            <a:r>
              <a:rPr lang="fa-IR" sz="3000" dirty="0"/>
              <a:t> سرفه همراه با خلط با </a:t>
            </a:r>
            <a:r>
              <a:rPr lang="fa-IR" sz="3000" dirty="0" err="1"/>
              <a:t>لكةخون</a:t>
            </a:r>
            <a:r>
              <a:rPr lang="fa-IR" sz="3000" dirty="0" smtClean="0"/>
              <a:t>)-آمبولی ریه</a:t>
            </a:r>
            <a:endParaRPr lang="fa-IR" sz="3000" dirty="0"/>
          </a:p>
          <a:p>
            <a:r>
              <a:rPr lang="fa-IR" sz="3000" dirty="0" smtClean="0"/>
              <a:t>درد </a:t>
            </a:r>
            <a:r>
              <a:rPr lang="fa-IR" sz="3000" dirty="0" err="1"/>
              <a:t>شديد</a:t>
            </a:r>
            <a:r>
              <a:rPr lang="fa-IR" sz="3000" dirty="0"/>
              <a:t> </a:t>
            </a:r>
            <a:r>
              <a:rPr lang="fa-IR" sz="3000" dirty="0" err="1"/>
              <a:t>غيرقابل</a:t>
            </a:r>
            <a:r>
              <a:rPr lang="fa-IR" sz="3000" dirty="0"/>
              <a:t> </a:t>
            </a:r>
            <a:r>
              <a:rPr lang="fa-IR" sz="3000" dirty="0" err="1"/>
              <a:t>توجيه</a:t>
            </a:r>
            <a:r>
              <a:rPr lang="fa-IR" sz="3000" dirty="0"/>
              <a:t> در </a:t>
            </a:r>
            <a:r>
              <a:rPr lang="fa-IR" sz="3000" dirty="0" err="1"/>
              <a:t>ماهيچة</a:t>
            </a:r>
            <a:r>
              <a:rPr lang="fa-IR" sz="3000" dirty="0"/>
              <a:t> ساق </a:t>
            </a:r>
            <a:r>
              <a:rPr lang="fa-IR" sz="3000" dirty="0" smtClean="0"/>
              <a:t>پا-خطر </a:t>
            </a:r>
            <a:r>
              <a:rPr lang="fa-IR" sz="3000" dirty="0" err="1" smtClean="0"/>
              <a:t>ترومبوز</a:t>
            </a:r>
            <a:r>
              <a:rPr lang="fa-IR" sz="3000" dirty="0" smtClean="0"/>
              <a:t> </a:t>
            </a:r>
            <a:r>
              <a:rPr lang="fa-IR" sz="3000" dirty="0" err="1" smtClean="0"/>
              <a:t>وریدهای</a:t>
            </a:r>
            <a:r>
              <a:rPr lang="fa-IR" sz="3000" dirty="0" smtClean="0"/>
              <a:t> تحتانی-</a:t>
            </a:r>
            <a:r>
              <a:rPr lang="en-US" sz="3000" dirty="0" smtClean="0"/>
              <a:t>DVT</a:t>
            </a:r>
            <a:endParaRPr lang="fa-IR" sz="3000" dirty="0"/>
          </a:p>
          <a:p>
            <a:r>
              <a:rPr lang="fa-IR" sz="3000" dirty="0" err="1"/>
              <a:t>بيتحركي</a:t>
            </a:r>
            <a:r>
              <a:rPr lang="fa-IR" sz="3000" dirty="0"/>
              <a:t> </a:t>
            </a:r>
            <a:r>
              <a:rPr lang="fa-IR" sz="3000" dirty="0" err="1"/>
              <a:t>طولاني</a:t>
            </a:r>
            <a:r>
              <a:rPr lang="fa-IR" sz="3000" dirty="0"/>
              <a:t> بعد از </a:t>
            </a:r>
            <a:r>
              <a:rPr lang="fa-IR" sz="3000" dirty="0" err="1"/>
              <a:t>جراحي</a:t>
            </a:r>
            <a:r>
              <a:rPr lang="fa-IR" sz="3000" dirty="0"/>
              <a:t> </a:t>
            </a:r>
            <a:r>
              <a:rPr lang="fa-IR" sz="3000" dirty="0" err="1"/>
              <a:t>يا</a:t>
            </a:r>
            <a:r>
              <a:rPr lang="fa-IR" sz="3000" dirty="0"/>
              <a:t> </a:t>
            </a:r>
            <a:r>
              <a:rPr lang="fa-IR" sz="3000" dirty="0" err="1"/>
              <a:t>آسيب</a:t>
            </a:r>
            <a:r>
              <a:rPr lang="fa-IR" sz="3000" dirty="0"/>
              <a:t> پا. </a:t>
            </a:r>
          </a:p>
          <a:p>
            <a:r>
              <a:rPr lang="fa-IR" sz="3000" dirty="0" smtClean="0"/>
              <a:t>درد </a:t>
            </a:r>
            <a:r>
              <a:rPr lang="fa-IR" sz="3000" dirty="0" err="1"/>
              <a:t>شديد</a:t>
            </a:r>
            <a:r>
              <a:rPr lang="fa-IR" sz="3000" dirty="0"/>
              <a:t> </a:t>
            </a:r>
            <a:r>
              <a:rPr lang="fa-IR" sz="3000" dirty="0" smtClean="0"/>
              <a:t>معده</a:t>
            </a:r>
            <a:endParaRPr lang="fa-IR" sz="3000" dirty="0"/>
          </a:p>
          <a:p>
            <a:endParaRPr lang="en-US" sz="3000" dirty="0"/>
          </a:p>
        </p:txBody>
      </p:sp>
    </p:spTree>
    <p:extLst>
      <p:ext uri="{BB962C8B-B14F-4D97-AF65-F5344CB8AC3E}">
        <p14:creationId xmlns:p14="http://schemas.microsoft.com/office/powerpoint/2010/main" val="25335093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3074" name="Picture 2" descr="File:MenstrualCycle2.png"/>
          <p:cNvPicPr>
            <a:picLocks noChangeAspect="1" noChangeArrowheads="1"/>
          </p:cNvPicPr>
          <p:nvPr/>
        </p:nvPicPr>
        <p:blipFill rotWithShape="1">
          <a:blip r:embed="rId2">
            <a:extLst>
              <a:ext uri="{28A0092B-C50C-407E-A947-70E740481C1C}">
                <a14:useLocalDpi xmlns:a14="http://schemas.microsoft.com/office/drawing/2010/main" val="0"/>
              </a:ext>
            </a:extLst>
          </a:blip>
          <a:srcRect b="7505"/>
          <a:stretch/>
        </p:blipFill>
        <p:spPr bwMode="auto">
          <a:xfrm>
            <a:off x="0" y="0"/>
            <a:ext cx="8964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58641"/>
      </p:ext>
    </p:extLst>
  </p:cSld>
  <p:clrMapOvr>
    <a:masterClrMapping/>
  </p:clrMapOvr>
  <p:transition spd="slow">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موارد قطع مصرف سریع ضد بارداری ها</a:t>
            </a:r>
            <a:endParaRPr lang="fa-IR" dirty="0"/>
          </a:p>
        </p:txBody>
      </p:sp>
      <p:sp>
        <p:nvSpPr>
          <p:cNvPr id="3" name="Content Placeholder 2"/>
          <p:cNvSpPr>
            <a:spLocks noGrp="1"/>
          </p:cNvSpPr>
          <p:nvPr>
            <p:ph idx="1"/>
          </p:nvPr>
        </p:nvSpPr>
        <p:spPr/>
        <p:txBody>
          <a:bodyPr/>
          <a:lstStyle/>
          <a:p>
            <a:r>
              <a:rPr lang="fa-IR" dirty="0"/>
              <a:t>ناگهاني بينائي شنوائي يا اختلال ادراكي ديگر يااختلال تكلم يا تشنج</a:t>
            </a:r>
          </a:p>
          <a:p>
            <a:r>
              <a:rPr lang="fa-IR" dirty="0"/>
              <a:t>عوارض </a:t>
            </a:r>
            <a:r>
              <a:rPr lang="fa-IR" dirty="0" err="1"/>
              <a:t>نورولوژيك</a:t>
            </a:r>
            <a:r>
              <a:rPr lang="fa-IR" dirty="0"/>
              <a:t> </a:t>
            </a:r>
            <a:r>
              <a:rPr lang="fa-IR" dirty="0" err="1"/>
              <a:t>جدي</a:t>
            </a:r>
            <a:r>
              <a:rPr lang="fa-IR" dirty="0"/>
              <a:t> از جمله سردرد طولاني شديد </a:t>
            </a:r>
          </a:p>
          <a:p>
            <a:r>
              <a:rPr lang="fa-IR" dirty="0"/>
              <a:t>بيحسي واضح ناگهاني يكطرف بدن </a:t>
            </a:r>
          </a:p>
          <a:p>
            <a:r>
              <a:rPr lang="fa-IR" dirty="0"/>
              <a:t>هپاتيت، يرقان، بزرگي كبد </a:t>
            </a:r>
          </a:p>
          <a:p>
            <a:r>
              <a:rPr lang="fa-IR" dirty="0"/>
              <a:t>فشار خون سيستوليك بيش160</a:t>
            </a:r>
            <a:r>
              <a:rPr lang="en-US" dirty="0"/>
              <a:t>mmHg  </a:t>
            </a:r>
            <a:r>
              <a:rPr lang="fa-IR" dirty="0"/>
              <a:t>و دياستوليك بيش از 100</a:t>
            </a:r>
            <a:r>
              <a:rPr lang="en-US" dirty="0"/>
              <a:t>mmHg؛ </a:t>
            </a:r>
          </a:p>
          <a:p>
            <a:endParaRPr lang="fa-IR" dirty="0"/>
          </a:p>
        </p:txBody>
      </p:sp>
    </p:spTree>
    <p:extLst>
      <p:ext uri="{BB962C8B-B14F-4D97-AF65-F5344CB8AC3E}">
        <p14:creationId xmlns:p14="http://schemas.microsoft.com/office/powerpoint/2010/main" val="347891279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a:t>كنتراسپتيو</a:t>
            </a:r>
            <a:r>
              <a:rPr lang="fa-IR" dirty="0"/>
              <a:t> </a:t>
            </a:r>
            <a:r>
              <a:rPr lang="fa-IR" dirty="0" err="1" smtClean="0"/>
              <a:t>پروژستين</a:t>
            </a:r>
            <a:r>
              <a:rPr lang="fa-IR" dirty="0" smtClean="0"/>
              <a:t>-تنها از نوع </a:t>
            </a:r>
            <a:r>
              <a:rPr lang="fa-IR" dirty="0" err="1"/>
              <a:t>تزريقي</a:t>
            </a:r>
            <a:r>
              <a:rPr lang="fa-IR" dirty="0"/>
              <a:t> </a:t>
            </a:r>
            <a:r>
              <a:rPr lang="en-US" dirty="0"/>
              <a:t/>
            </a:r>
            <a:br>
              <a:rPr lang="en-US" dirty="0"/>
            </a:b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err="1"/>
              <a:t>medroxyprogesterone</a:t>
            </a:r>
            <a:r>
              <a:rPr lang="en-US" dirty="0"/>
              <a:t> </a:t>
            </a:r>
            <a:r>
              <a:rPr lang="en-US" dirty="0" smtClean="0"/>
              <a:t>acetate</a:t>
            </a:r>
            <a:endParaRPr lang="fa-IR" dirty="0" smtClean="0"/>
          </a:p>
          <a:p>
            <a:r>
              <a:rPr lang="fa-IR" dirty="0" err="1"/>
              <a:t>تزريق</a:t>
            </a:r>
            <a:r>
              <a:rPr lang="fa-IR" dirty="0"/>
              <a:t> داخل </a:t>
            </a:r>
            <a:r>
              <a:rPr lang="fa-IR" dirty="0" err="1"/>
              <a:t>عضلاني</a:t>
            </a:r>
            <a:r>
              <a:rPr lang="fa-IR" dirty="0"/>
              <a:t> </a:t>
            </a:r>
            <a:endParaRPr lang="fa-IR" dirty="0" smtClean="0"/>
          </a:p>
          <a:p>
            <a:r>
              <a:rPr lang="fa-IR" dirty="0" err="1" smtClean="0"/>
              <a:t>كارآئي</a:t>
            </a:r>
            <a:r>
              <a:rPr lang="fa-IR" dirty="0" smtClean="0"/>
              <a:t> </a:t>
            </a:r>
            <a:r>
              <a:rPr lang="fa-IR" dirty="0" err="1"/>
              <a:t>بخوبي</a:t>
            </a:r>
            <a:r>
              <a:rPr lang="fa-IR" dirty="0"/>
              <a:t> </a:t>
            </a:r>
            <a:r>
              <a:rPr lang="fa-IR" dirty="0" err="1"/>
              <a:t>فراوردههاي</a:t>
            </a:r>
            <a:r>
              <a:rPr lang="fa-IR" dirty="0"/>
              <a:t> </a:t>
            </a:r>
            <a:r>
              <a:rPr lang="fa-IR" dirty="0" err="1"/>
              <a:t>خوراكي</a:t>
            </a:r>
            <a:r>
              <a:rPr lang="fa-IR" dirty="0"/>
              <a:t> </a:t>
            </a:r>
            <a:r>
              <a:rPr lang="fa-IR" dirty="0" err="1" smtClean="0"/>
              <a:t>تركيبي</a:t>
            </a:r>
            <a:endParaRPr lang="fa-IR" dirty="0" smtClean="0"/>
          </a:p>
          <a:p>
            <a:r>
              <a:rPr lang="fa-IR" dirty="0" smtClean="0"/>
              <a:t>طول اثر ضد بارداری سه ماه </a:t>
            </a:r>
            <a:endParaRPr lang="fa-IR" dirty="0" smtClean="0"/>
          </a:p>
          <a:p>
            <a:r>
              <a:rPr lang="fa-IR" dirty="0"/>
              <a:t>احتمال اختلال در </a:t>
            </a:r>
            <a:r>
              <a:rPr lang="fa-IR" dirty="0" err="1"/>
              <a:t>قاعدگي</a:t>
            </a:r>
            <a:r>
              <a:rPr lang="fa-IR" dirty="0"/>
              <a:t> و </a:t>
            </a:r>
            <a:r>
              <a:rPr lang="fa-IR" dirty="0" err="1"/>
              <a:t>تأخير</a:t>
            </a:r>
            <a:r>
              <a:rPr lang="fa-IR" dirty="0"/>
              <a:t> در </a:t>
            </a:r>
            <a:r>
              <a:rPr lang="fa-IR" dirty="0" smtClean="0"/>
              <a:t>برگشت </a:t>
            </a:r>
            <a:r>
              <a:rPr lang="fa-IR" dirty="0" err="1" smtClean="0"/>
              <a:t>پذيري</a:t>
            </a:r>
            <a:r>
              <a:rPr lang="fa-IR" dirty="0" smtClean="0"/>
              <a:t> </a:t>
            </a:r>
            <a:r>
              <a:rPr lang="fa-IR" dirty="0" err="1" smtClean="0"/>
              <a:t>باروري</a:t>
            </a:r>
            <a:r>
              <a:rPr lang="fa-IR" dirty="0" smtClean="0"/>
              <a:t> به طور متوسط 9 ماه </a:t>
            </a:r>
            <a:r>
              <a:rPr lang="fa-IR" dirty="0"/>
              <a:t>پس قبل از بچه اول استفاده نشوند.</a:t>
            </a:r>
          </a:p>
          <a:p>
            <a:r>
              <a:rPr lang="fa-IR" dirty="0" err="1" smtClean="0"/>
              <a:t>كاهش</a:t>
            </a:r>
            <a:r>
              <a:rPr lang="fa-IR" dirty="0" smtClean="0"/>
              <a:t> </a:t>
            </a:r>
            <a:r>
              <a:rPr lang="fa-IR" dirty="0"/>
              <a:t>در </a:t>
            </a:r>
            <a:r>
              <a:rPr lang="fa-IR" dirty="0" err="1"/>
              <a:t>تراكم</a:t>
            </a:r>
            <a:r>
              <a:rPr lang="fa-IR" dirty="0"/>
              <a:t> </a:t>
            </a:r>
            <a:r>
              <a:rPr lang="fa-IR" dirty="0" err="1"/>
              <a:t>معدني</a:t>
            </a:r>
            <a:r>
              <a:rPr lang="fa-IR" dirty="0"/>
              <a:t> استخوان در 3-2 سال اول </a:t>
            </a:r>
            <a:r>
              <a:rPr lang="fa-IR" dirty="0" smtClean="0"/>
              <a:t>مصرف و </a:t>
            </a:r>
            <a:r>
              <a:rPr lang="fa-IR" dirty="0"/>
              <a:t>سپس </a:t>
            </a:r>
            <a:r>
              <a:rPr lang="fa-IR" dirty="0" err="1" smtClean="0"/>
              <a:t>پايداری</a:t>
            </a:r>
            <a:endParaRPr lang="fa-IR" dirty="0" smtClean="0"/>
          </a:p>
        </p:txBody>
      </p:sp>
    </p:spTree>
    <p:extLst>
      <p:ext uri="{BB962C8B-B14F-4D97-AF65-F5344CB8AC3E}">
        <p14:creationId xmlns:p14="http://schemas.microsoft.com/office/powerpoint/2010/main" val="205112906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Depo-medroxy</a:t>
            </a:r>
            <a:r>
              <a:rPr lang="en-US" dirty="0" smtClean="0"/>
              <a:t> progesterone acetate</a:t>
            </a:r>
            <a:endParaRPr lang="fa-IR" dirty="0" smtClean="0"/>
          </a:p>
          <a:p>
            <a:r>
              <a:rPr lang="fa-IR" dirty="0" smtClean="0"/>
              <a:t>هر سه </a:t>
            </a:r>
            <a:r>
              <a:rPr lang="fa-IR" dirty="0" smtClean="0"/>
              <a:t>ماه یک تزریق</a:t>
            </a:r>
            <a:endParaRPr lang="fa-IR" dirty="0" smtClean="0"/>
          </a:p>
          <a:p>
            <a:endParaRPr lang="en-US" dirty="0" smtClean="0"/>
          </a:p>
          <a:p>
            <a:pPr marL="0" indent="0">
              <a:buNone/>
            </a:pPr>
            <a:endParaRPr lang="en-US" dirty="0"/>
          </a:p>
        </p:txBody>
      </p:sp>
      <p:sp>
        <p:nvSpPr>
          <p:cNvPr id="4" name="Title 1"/>
          <p:cNvSpPr>
            <a:spLocks noGrp="1"/>
          </p:cNvSpPr>
          <p:nvPr>
            <p:ph type="title"/>
          </p:nvPr>
        </p:nvSpPr>
        <p:spPr/>
        <p:txBody>
          <a:bodyPr/>
          <a:lstStyle/>
          <a:p>
            <a:r>
              <a:rPr lang="fa-IR" dirty="0" err="1"/>
              <a:t>كنتراسپتيو</a:t>
            </a:r>
            <a:r>
              <a:rPr lang="fa-IR" dirty="0"/>
              <a:t> </a:t>
            </a:r>
            <a:r>
              <a:rPr lang="fa-IR" dirty="0" err="1"/>
              <a:t>پروژستين</a:t>
            </a:r>
            <a:r>
              <a:rPr lang="fa-IR" dirty="0"/>
              <a:t>-تنها </a:t>
            </a:r>
            <a:r>
              <a:rPr lang="fa-IR" dirty="0" smtClean="0"/>
              <a:t>از نوع </a:t>
            </a:r>
            <a:r>
              <a:rPr lang="fa-IR" dirty="0" err="1" smtClean="0"/>
              <a:t>تزريقي</a:t>
            </a:r>
            <a:r>
              <a:rPr lang="fa-IR" dirty="0" smtClean="0"/>
              <a:t> </a:t>
            </a:r>
            <a:r>
              <a:rPr lang="en-US" dirty="0"/>
              <a:t/>
            </a:r>
            <a:br>
              <a:rPr lang="en-US" dirty="0"/>
            </a:br>
            <a:endParaRPr lang="en-US" dirty="0"/>
          </a:p>
        </p:txBody>
      </p:sp>
      <p:pic>
        <p:nvPicPr>
          <p:cNvPr id="5" name="Picture 2" descr="Image result for â«Ø¯Ù¾ÙÙØ¯Ø±ÙÚ©Ø³Ûâ¬â"/>
          <p:cNvPicPr>
            <a:picLocks noChangeAspect="1" noChangeArrowheads="1"/>
          </p:cNvPicPr>
          <p:nvPr/>
        </p:nvPicPr>
        <p:blipFill rotWithShape="1">
          <a:blip r:embed="rId2"/>
          <a:srcRect t="9669"/>
          <a:stretch/>
        </p:blipFill>
        <p:spPr bwMode="auto">
          <a:xfrm>
            <a:off x="214282" y="3573016"/>
            <a:ext cx="5149805" cy="3051623"/>
          </a:xfrm>
          <a:prstGeom prst="rect">
            <a:avLst/>
          </a:prstGeom>
          <a:noFill/>
        </p:spPr>
      </p:pic>
    </p:spTree>
    <p:extLst>
      <p:ext uri="{BB962C8B-B14F-4D97-AF65-F5344CB8AC3E}">
        <p14:creationId xmlns:p14="http://schemas.microsoft.com/office/powerpoint/2010/main" val="12218305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fa-IR" dirty="0" smtClean="0"/>
              <a:t>قرص </a:t>
            </a:r>
            <a:r>
              <a:rPr lang="fa-IR" dirty="0" smtClean="0"/>
              <a:t>های ضد بارداری </a:t>
            </a:r>
            <a:r>
              <a:rPr lang="fa-IR" dirty="0" smtClean="0"/>
              <a:t>ترکیبی</a:t>
            </a:r>
            <a:endParaRPr lang="en-US" dirty="0"/>
          </a:p>
        </p:txBody>
      </p:sp>
      <p:sp>
        <p:nvSpPr>
          <p:cNvPr id="3" name="Content Placeholder 2"/>
          <p:cNvSpPr>
            <a:spLocks noGrp="1"/>
          </p:cNvSpPr>
          <p:nvPr>
            <p:ph idx="1"/>
          </p:nvPr>
        </p:nvSpPr>
        <p:spPr>
          <a:xfrm>
            <a:off x="0" y="787986"/>
            <a:ext cx="8686800" cy="4525963"/>
          </a:xfrm>
        </p:spPr>
        <p:txBody>
          <a:bodyPr numCol="3"/>
          <a:lstStyle/>
          <a:p>
            <a:pPr marL="0" indent="0" algn="l" fontAlgn="auto">
              <a:buNone/>
            </a:pPr>
            <a:endParaRPr lang="en-US" sz="2800" dirty="0" smtClean="0"/>
          </a:p>
          <a:p>
            <a:pPr marL="0" indent="0" algn="l" fontAlgn="auto">
              <a:buNone/>
            </a:pPr>
            <a:endParaRPr lang="en-US" sz="2800" dirty="0" smtClean="0"/>
          </a:p>
          <a:p>
            <a:pPr marL="0" indent="0" algn="l" fontAlgn="auto">
              <a:buNone/>
            </a:pPr>
            <a:endParaRPr lang="en-US" sz="2800" dirty="0" smtClean="0"/>
          </a:p>
          <a:p>
            <a:pPr marL="0" indent="0" algn="l" fontAlgn="auto">
              <a:buNone/>
            </a:pPr>
            <a:r>
              <a:rPr lang="en-US" sz="2800" dirty="0" smtClean="0"/>
              <a:t>Contraceptive HD   </a:t>
            </a:r>
            <a:endParaRPr lang="en-US" sz="2800" dirty="0"/>
          </a:p>
          <a:p>
            <a:pPr marL="0" indent="0" algn="l" fontAlgn="auto">
              <a:buNone/>
            </a:pPr>
            <a:r>
              <a:rPr lang="en-US" sz="2800" dirty="0" smtClean="0"/>
              <a:t>Contraceptive LD</a:t>
            </a:r>
            <a:endParaRPr lang="en-US" sz="2800" dirty="0" smtClean="0"/>
          </a:p>
          <a:p>
            <a:pPr marL="0" indent="0" algn="l" fontAlgn="auto">
              <a:buNone/>
            </a:pPr>
            <a:endParaRPr lang="en-US" sz="2800" dirty="0"/>
          </a:p>
          <a:p>
            <a:pPr marL="0" indent="0" algn="l" fontAlgn="auto">
              <a:buNone/>
            </a:pPr>
            <a:endParaRPr lang="en-US" sz="2800" dirty="0" smtClean="0"/>
          </a:p>
          <a:p>
            <a:pPr marL="0" indent="0" algn="l" fontAlgn="auto">
              <a:buNone/>
            </a:pPr>
            <a:endParaRPr lang="en-US" sz="2800" dirty="0"/>
          </a:p>
          <a:p>
            <a:pPr marL="0" indent="0" algn="l" fontAlgn="auto">
              <a:buNone/>
            </a:pPr>
            <a:endParaRPr lang="en-US" sz="2800" dirty="0" smtClean="0"/>
          </a:p>
          <a:p>
            <a:pPr marL="0" indent="0" algn="l" fontAlgn="auto">
              <a:buNone/>
            </a:pPr>
            <a:r>
              <a:rPr lang="fa-IR" sz="2800" dirty="0" smtClean="0"/>
              <a:t> </a:t>
            </a:r>
            <a:endParaRPr lang="en-US" sz="2800" dirty="0" smtClean="0"/>
          </a:p>
          <a:p>
            <a:pPr marL="0" indent="0" algn="l" fontAlgn="t">
              <a:buNone/>
            </a:pPr>
            <a:r>
              <a:rPr lang="en-US" sz="2800" dirty="0" smtClean="0"/>
              <a:t>Norgestrel</a:t>
            </a:r>
            <a:r>
              <a:rPr lang="fa-IR" sz="2800" dirty="0" smtClean="0"/>
              <a:t>یا </a:t>
            </a:r>
            <a:r>
              <a:rPr lang="en-US" sz="2800" dirty="0" smtClean="0"/>
              <a:t> levonorgestrel</a:t>
            </a:r>
          </a:p>
          <a:p>
            <a:pPr marL="0" indent="0" algn="l" fontAlgn="t">
              <a:buNone/>
            </a:pPr>
            <a:endParaRPr lang="en-US" sz="2800" dirty="0" smtClean="0"/>
          </a:p>
          <a:p>
            <a:pPr marL="0" indent="0" algn="l" fontAlgn="t">
              <a:buNone/>
            </a:pPr>
            <a:r>
              <a:rPr lang="en-US" sz="2800" dirty="0" smtClean="0"/>
              <a:t>0.5mg</a:t>
            </a:r>
          </a:p>
          <a:p>
            <a:pPr marL="0" indent="0" algn="l" fontAlgn="t">
              <a:buNone/>
            </a:pPr>
            <a:r>
              <a:rPr lang="en-US" sz="2800" dirty="0" smtClean="0"/>
              <a:t>0.3mg</a:t>
            </a:r>
          </a:p>
          <a:p>
            <a:pPr marL="0" indent="0" algn="l" fontAlgn="t">
              <a:buNone/>
            </a:pPr>
            <a:endParaRPr lang="en-US" sz="2800" dirty="0" smtClean="0"/>
          </a:p>
          <a:p>
            <a:pPr marL="0" indent="0" algn="l" fontAlgn="t">
              <a:buNone/>
            </a:pPr>
            <a:endParaRPr lang="en-US" sz="2800" dirty="0" smtClean="0"/>
          </a:p>
          <a:p>
            <a:pPr marL="0" indent="0" algn="l" fontAlgn="t">
              <a:buNone/>
            </a:pPr>
            <a:endParaRPr lang="en-US" sz="2800" dirty="0" smtClean="0"/>
          </a:p>
          <a:p>
            <a:pPr marL="0" indent="0" algn="l" fontAlgn="t">
              <a:buNone/>
            </a:pPr>
            <a:endParaRPr lang="en-US" sz="2800" dirty="0" smtClean="0"/>
          </a:p>
          <a:p>
            <a:pPr marL="0" indent="0" algn="l" fontAlgn="t">
              <a:buNone/>
            </a:pPr>
            <a:endParaRPr lang="en-US" sz="2800" dirty="0" smtClean="0"/>
          </a:p>
          <a:p>
            <a:pPr marL="0" indent="0" algn="l" fontAlgn="t">
              <a:buNone/>
            </a:pPr>
            <a:endParaRPr lang="en-US" sz="2800" dirty="0" smtClean="0"/>
          </a:p>
          <a:p>
            <a:pPr marL="0" indent="0" algn="l" fontAlgn="t">
              <a:buNone/>
            </a:pPr>
            <a:r>
              <a:rPr lang="en-US" sz="2800" dirty="0" smtClean="0"/>
              <a:t>Ethinylestradiol</a:t>
            </a:r>
          </a:p>
          <a:p>
            <a:pPr marL="0" indent="0" algn="l" fontAlgn="t">
              <a:buNone/>
            </a:pPr>
            <a:endParaRPr lang="en-US" sz="2800" dirty="0" smtClean="0"/>
          </a:p>
          <a:p>
            <a:pPr marL="0" indent="0" algn="l" fontAlgn="t">
              <a:buNone/>
            </a:pPr>
            <a:r>
              <a:rPr lang="en-US" sz="2800" dirty="0" smtClean="0"/>
              <a:t>50mcg </a:t>
            </a:r>
            <a:endParaRPr lang="en-US" sz="2800" dirty="0"/>
          </a:p>
          <a:p>
            <a:pPr marL="0" indent="0" algn="l" fontAlgn="t">
              <a:buNone/>
            </a:pPr>
            <a:r>
              <a:rPr lang="en-US" sz="2800" dirty="0" smtClean="0"/>
              <a:t>30mcg</a:t>
            </a:r>
            <a:endParaRPr lang="fa-IR" sz="2800" dirty="0" smtClean="0"/>
          </a:p>
          <a:p>
            <a:pPr marL="0" indent="0" algn="l" fontAlgn="t">
              <a:buNone/>
            </a:pPr>
            <a:endParaRPr lang="fa-IR" sz="2800" dirty="0"/>
          </a:p>
          <a:p>
            <a:pPr marL="0" indent="0" algn="l" fontAlgn="t">
              <a:buNone/>
            </a:pPr>
            <a:endParaRPr lang="en-US" sz="2800" dirty="0"/>
          </a:p>
        </p:txBody>
      </p:sp>
      <p:pic>
        <p:nvPicPr>
          <p:cNvPr id="4" name="Picture 3"/>
          <p:cNvPicPr>
            <a:picLocks noChangeAspect="1"/>
          </p:cNvPicPr>
          <p:nvPr/>
        </p:nvPicPr>
        <p:blipFill rotWithShape="1">
          <a:blip r:embed="rId2"/>
          <a:srcRect t="14391" b="17570"/>
          <a:stretch/>
        </p:blipFill>
        <p:spPr>
          <a:xfrm>
            <a:off x="2411760" y="3990368"/>
            <a:ext cx="6322026" cy="2867631"/>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0489"/>
            <a:ext cx="2051720" cy="302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05967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2" end="2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3" end="2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قرص های ترکیبی</a:t>
            </a:r>
            <a:endParaRPr lang="en-US" dirty="0"/>
          </a:p>
        </p:txBody>
      </p:sp>
      <p:sp>
        <p:nvSpPr>
          <p:cNvPr id="3" name="Content Placeholder 2"/>
          <p:cNvSpPr>
            <a:spLocks noGrp="1"/>
          </p:cNvSpPr>
          <p:nvPr>
            <p:ph idx="1"/>
          </p:nvPr>
        </p:nvSpPr>
        <p:spPr/>
        <p:txBody>
          <a:bodyPr/>
          <a:lstStyle/>
          <a:p>
            <a:r>
              <a:rPr lang="fa-IR" dirty="0" smtClean="0"/>
              <a:t>قرص های </a:t>
            </a:r>
            <a:r>
              <a:rPr lang="en-US" dirty="0" smtClean="0"/>
              <a:t>HD</a:t>
            </a:r>
            <a:r>
              <a:rPr lang="fa-IR" dirty="0" smtClean="0"/>
              <a:t> عوارض </a:t>
            </a:r>
            <a:r>
              <a:rPr lang="fa-IR" dirty="0" err="1" smtClean="0"/>
              <a:t>ترومبوآمبولی</a:t>
            </a:r>
            <a:r>
              <a:rPr lang="fa-IR" dirty="0" smtClean="0"/>
              <a:t> بیشتر</a:t>
            </a:r>
          </a:p>
          <a:p>
            <a:endParaRPr lang="fa-IR" dirty="0"/>
          </a:p>
          <a:p>
            <a:r>
              <a:rPr lang="en-US" sz="2800" dirty="0" err="1" smtClean="0"/>
              <a:t>Desogestrel</a:t>
            </a:r>
            <a:r>
              <a:rPr lang="fa-IR" sz="2800" dirty="0" smtClean="0"/>
              <a:t>+اتینیل استرادیول		</a:t>
            </a:r>
            <a:r>
              <a:rPr lang="en-US" sz="2800" dirty="0" smtClean="0"/>
              <a:t>DE Contraseptive</a:t>
            </a:r>
            <a:endParaRPr lang="fa-IR" sz="2800" dirty="0" smtClean="0"/>
          </a:p>
          <a:p>
            <a:r>
              <a:rPr lang="en-US" sz="2800" dirty="0" err="1" smtClean="0"/>
              <a:t>Drospirenone</a:t>
            </a:r>
            <a:r>
              <a:rPr lang="fa-IR" sz="2800" dirty="0" smtClean="0"/>
              <a:t>+</a:t>
            </a:r>
            <a:r>
              <a:rPr lang="fa-IR" sz="2800" dirty="0" err="1" smtClean="0"/>
              <a:t>اتینیل</a:t>
            </a:r>
            <a:r>
              <a:rPr lang="fa-IR" sz="2800" dirty="0" smtClean="0"/>
              <a:t> </a:t>
            </a:r>
            <a:r>
              <a:rPr lang="fa-IR" sz="2800" dirty="0" err="1" smtClean="0"/>
              <a:t>استرادیول</a:t>
            </a:r>
            <a:r>
              <a:rPr lang="fa-IR" sz="2800" dirty="0" smtClean="0"/>
              <a:t>		</a:t>
            </a:r>
            <a:r>
              <a:rPr lang="en-US" sz="2800" dirty="0" smtClean="0"/>
              <a:t>Yasmin</a:t>
            </a:r>
            <a:endParaRPr lang="fa-IR" sz="2800" dirty="0" smtClean="0"/>
          </a:p>
          <a:p>
            <a:endParaRPr lang="fa-IR" sz="2800" dirty="0"/>
          </a:p>
          <a:p>
            <a:r>
              <a:rPr lang="en-US" sz="2800" dirty="0" err="1"/>
              <a:t>drospirenone</a:t>
            </a:r>
            <a:r>
              <a:rPr lang="en-US" sz="2800" dirty="0"/>
              <a:t> </a:t>
            </a:r>
            <a:r>
              <a:rPr lang="fa-IR" sz="2800" dirty="0" err="1"/>
              <a:t>يـك</a:t>
            </a:r>
            <a:r>
              <a:rPr lang="fa-IR" sz="2800" dirty="0"/>
              <a:t> مشتق</a:t>
            </a:r>
            <a:r>
              <a:rPr lang="en-US" sz="2800" dirty="0" err="1"/>
              <a:t>spirolactone</a:t>
            </a:r>
            <a:r>
              <a:rPr lang="en-US" sz="2800" dirty="0"/>
              <a:t> : </a:t>
            </a:r>
            <a:r>
              <a:rPr lang="fa-IR" sz="2800" dirty="0"/>
              <a:t>افزایش پتاسیم خون</a:t>
            </a:r>
          </a:p>
          <a:p>
            <a:r>
              <a:rPr lang="fa-IR" dirty="0" err="1" smtClean="0"/>
              <a:t>نکته:دروسپیرونون</a:t>
            </a:r>
            <a:r>
              <a:rPr lang="fa-IR" dirty="0" smtClean="0"/>
              <a:t> </a:t>
            </a:r>
            <a:r>
              <a:rPr lang="fa-IR" dirty="0"/>
              <a:t>باعث افزایش خطر </a:t>
            </a:r>
            <a:r>
              <a:rPr lang="fa-IR" dirty="0" err="1"/>
              <a:t>امبولی</a:t>
            </a:r>
            <a:r>
              <a:rPr lang="fa-IR" dirty="0"/>
              <a:t> ریه می شود.</a:t>
            </a:r>
          </a:p>
          <a:p>
            <a:endParaRPr lang="en-US" dirty="0"/>
          </a:p>
        </p:txBody>
      </p:sp>
    </p:spTree>
    <p:extLst>
      <p:ext uri="{BB962C8B-B14F-4D97-AF65-F5344CB8AC3E}">
        <p14:creationId xmlns:p14="http://schemas.microsoft.com/office/powerpoint/2010/main" val="3852830217"/>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کنتراسپتیو</a:t>
            </a:r>
            <a:r>
              <a:rPr lang="fa-IR" dirty="0" smtClean="0"/>
              <a:t> </a:t>
            </a:r>
            <a:r>
              <a:rPr lang="en-US" dirty="0" smtClean="0"/>
              <a:t>DE</a:t>
            </a:r>
            <a:endParaRPr lang="fa-IR" dirty="0"/>
          </a:p>
        </p:txBody>
      </p:sp>
      <p:sp>
        <p:nvSpPr>
          <p:cNvPr id="3" name="Content Placeholder 2"/>
          <p:cNvSpPr>
            <a:spLocks noGrp="1"/>
          </p:cNvSpPr>
          <p:nvPr>
            <p:ph idx="1"/>
          </p:nvPr>
        </p:nvSpPr>
        <p:spPr/>
        <p:txBody>
          <a:bodyPr/>
          <a:lstStyle/>
          <a:p>
            <a:r>
              <a:rPr lang="en-US" dirty="0"/>
              <a:t>Desogestrel</a:t>
            </a:r>
            <a:r>
              <a:rPr lang="fa-IR" dirty="0"/>
              <a:t>+اتینیل استرادیول</a:t>
            </a:r>
            <a:endParaRPr lang="fa-IR" dirty="0"/>
          </a:p>
        </p:txBody>
      </p:sp>
      <p:pic>
        <p:nvPicPr>
          <p:cNvPr id="4" name="Picture 3"/>
          <p:cNvPicPr>
            <a:picLocks noChangeAspect="1"/>
          </p:cNvPicPr>
          <p:nvPr/>
        </p:nvPicPr>
        <p:blipFill>
          <a:blip r:embed="rId2"/>
          <a:stretch>
            <a:fillRect/>
          </a:stretch>
        </p:blipFill>
        <p:spPr>
          <a:xfrm>
            <a:off x="827584" y="2557165"/>
            <a:ext cx="6042177" cy="3743672"/>
          </a:xfrm>
          <a:prstGeom prst="rect">
            <a:avLst/>
          </a:prstGeom>
        </p:spPr>
      </p:pic>
    </p:spTree>
    <p:extLst>
      <p:ext uri="{BB962C8B-B14F-4D97-AF65-F5344CB8AC3E}">
        <p14:creationId xmlns:p14="http://schemas.microsoft.com/office/powerpoint/2010/main" val="3738450208"/>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قرص های ترکیبی</a:t>
            </a:r>
            <a:endParaRPr lang="fa-IR" dirty="0"/>
          </a:p>
        </p:txBody>
      </p:sp>
      <p:sp>
        <p:nvSpPr>
          <p:cNvPr id="3" name="Content Placeholder 2"/>
          <p:cNvSpPr>
            <a:spLocks noGrp="1"/>
          </p:cNvSpPr>
          <p:nvPr>
            <p:ph idx="1"/>
          </p:nvPr>
        </p:nvSpPr>
        <p:spPr/>
        <p:txBody>
          <a:bodyPr/>
          <a:lstStyle/>
          <a:p>
            <a:pPr algn="r"/>
            <a:r>
              <a:rPr lang="fa-IR" sz="2400" dirty="0" smtClean="0"/>
              <a:t>تک فازی یا مونوفازیک مثل </a:t>
            </a:r>
          </a:p>
          <a:p>
            <a:pPr algn="r"/>
            <a:r>
              <a:rPr lang="fa-IR" sz="2400" dirty="0" smtClean="0"/>
              <a:t>سه </a:t>
            </a:r>
            <a:r>
              <a:rPr lang="fa-IR" sz="2400" dirty="0" err="1" smtClean="0"/>
              <a:t>فازی</a:t>
            </a:r>
            <a:r>
              <a:rPr lang="fa-IR" sz="2400" dirty="0" smtClean="0"/>
              <a:t> یا تری </a:t>
            </a:r>
            <a:r>
              <a:rPr lang="fa-IR" sz="2400" dirty="0" err="1" smtClean="0"/>
              <a:t>فازیک</a:t>
            </a:r>
            <a:endParaRPr lang="en-US" sz="2400" dirty="0" smtClean="0"/>
          </a:p>
          <a:p>
            <a:pPr marL="0" indent="0" algn="l" rtl="0">
              <a:buNone/>
            </a:pPr>
            <a:r>
              <a:rPr lang="en-US" sz="2400" dirty="0" smtClean="0"/>
              <a:t>6 </a:t>
            </a:r>
            <a:r>
              <a:rPr lang="en-US" sz="2400" dirty="0"/>
              <a:t>Tab: (</a:t>
            </a:r>
            <a:r>
              <a:rPr lang="en-US" sz="2400" dirty="0" err="1"/>
              <a:t>Levonorgestrel</a:t>
            </a:r>
            <a:r>
              <a:rPr lang="en-US" sz="2400" dirty="0"/>
              <a:t> 0.05mg + </a:t>
            </a:r>
            <a:r>
              <a:rPr lang="en-US" sz="2400" dirty="0" err="1">
                <a:solidFill>
                  <a:srgbClr val="FF0000"/>
                </a:solidFill>
              </a:rPr>
              <a:t>Ethinylestradiol</a:t>
            </a:r>
            <a:r>
              <a:rPr lang="en-US" sz="2400" dirty="0"/>
              <a:t> 30mcg) </a:t>
            </a:r>
            <a:endParaRPr lang="en-US" sz="2400" dirty="0" smtClean="0"/>
          </a:p>
          <a:p>
            <a:pPr marL="0" indent="0" algn="l" rtl="0">
              <a:buNone/>
            </a:pPr>
            <a:r>
              <a:rPr lang="en-US" sz="2400" dirty="0" smtClean="0"/>
              <a:t> </a:t>
            </a:r>
            <a:r>
              <a:rPr lang="en-US" sz="2400" dirty="0"/>
              <a:t>5 Tab: (</a:t>
            </a:r>
            <a:r>
              <a:rPr lang="en-US" sz="2400" dirty="0" err="1"/>
              <a:t>Levonorgestrel</a:t>
            </a:r>
            <a:r>
              <a:rPr lang="en-US" sz="2400" dirty="0"/>
              <a:t> 0.075mg + </a:t>
            </a:r>
            <a:r>
              <a:rPr lang="en-US" sz="2400" dirty="0" err="1">
                <a:solidFill>
                  <a:srgbClr val="FF0000"/>
                </a:solidFill>
              </a:rPr>
              <a:t>Ethinylestradiol</a:t>
            </a:r>
            <a:r>
              <a:rPr lang="en-US" sz="2400" dirty="0"/>
              <a:t> 40mcg) </a:t>
            </a:r>
            <a:endParaRPr lang="en-US" sz="2400" dirty="0" smtClean="0"/>
          </a:p>
          <a:p>
            <a:pPr marL="0" indent="0" algn="l" rtl="0">
              <a:buNone/>
            </a:pPr>
            <a:r>
              <a:rPr lang="en-US" sz="2400" dirty="0" smtClean="0"/>
              <a:t> </a:t>
            </a:r>
            <a:r>
              <a:rPr lang="en-US" sz="2400" dirty="0"/>
              <a:t>10 Tab: (</a:t>
            </a:r>
            <a:r>
              <a:rPr lang="en-US" sz="2400" dirty="0" err="1"/>
              <a:t>Levonorgestrel</a:t>
            </a:r>
            <a:r>
              <a:rPr lang="en-US" sz="2400" dirty="0"/>
              <a:t> 0.125mg </a:t>
            </a:r>
            <a:r>
              <a:rPr lang="en-US" sz="2400" dirty="0" smtClean="0"/>
              <a:t>+ </a:t>
            </a:r>
            <a:r>
              <a:rPr lang="en-US" sz="2400" dirty="0" err="1">
                <a:solidFill>
                  <a:srgbClr val="FF0000"/>
                </a:solidFill>
              </a:rPr>
              <a:t>Ethinylestrdiol</a:t>
            </a:r>
            <a:r>
              <a:rPr lang="en-US" sz="2400" dirty="0"/>
              <a:t> 30mcg) </a:t>
            </a:r>
            <a:endParaRPr lang="en-US" sz="2400" dirty="0" smtClean="0"/>
          </a:p>
          <a:p>
            <a:pPr marL="0" indent="0" algn="l" rtl="0">
              <a:buNone/>
            </a:pPr>
            <a:r>
              <a:rPr lang="fa-IR" sz="2400" dirty="0" smtClean="0"/>
              <a:t>نخوردن قرص برای یک هفته</a:t>
            </a:r>
            <a:endParaRPr lang="en-US" sz="2400" dirty="0" smtClean="0"/>
          </a:p>
        </p:txBody>
      </p:sp>
    </p:spTree>
    <p:extLst>
      <p:ext uri="{BB962C8B-B14F-4D97-AF65-F5344CB8AC3E}">
        <p14:creationId xmlns:p14="http://schemas.microsoft.com/office/powerpoint/2010/main" val="159900695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229600" cy="1143000"/>
          </a:xfrm>
        </p:spPr>
        <p:txBody>
          <a:bodyPr/>
          <a:lstStyle/>
          <a:p>
            <a:r>
              <a:rPr lang="fa-IR" dirty="0" smtClean="0"/>
              <a:t>قرص </a:t>
            </a:r>
            <a:r>
              <a:rPr lang="fa-IR" dirty="0" smtClean="0"/>
              <a:t> ترکیبی سه </a:t>
            </a:r>
            <a:r>
              <a:rPr lang="fa-IR" dirty="0" smtClean="0"/>
              <a:t>فازی</a:t>
            </a:r>
            <a:endParaRPr lang="en-US" dirty="0"/>
          </a:p>
        </p:txBody>
      </p:sp>
      <p:pic>
        <p:nvPicPr>
          <p:cNvPr id="5" name="Picture 2" descr="Related image"/>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38000"/>
                    </a14:imgEffect>
                    <a14:imgEffect>
                      <a14:colorTemperature colorTemp="11500"/>
                    </a14:imgEffect>
                    <a14:imgEffect>
                      <a14:saturation sat="98000"/>
                    </a14:imgEffect>
                  </a14:imgLayer>
                </a14:imgProps>
              </a:ext>
              <a:ext uri="{28A0092B-C50C-407E-A947-70E740481C1C}">
                <a14:useLocalDpi xmlns:a14="http://schemas.microsoft.com/office/drawing/2010/main" val="0"/>
              </a:ext>
            </a:extLst>
          </a:blip>
          <a:srcRect t="13487" b="15028"/>
          <a:stretch/>
        </p:blipFill>
        <p:spPr bwMode="auto">
          <a:xfrm>
            <a:off x="-14288" y="3284984"/>
            <a:ext cx="4130040" cy="2952328"/>
          </a:xfrm>
          <a:prstGeom prst="rect">
            <a:avLst/>
          </a:prstGeom>
          <a:noFill/>
          <a:effectLst>
            <a:glow rad="127000">
              <a:schemeClr val="accent1"/>
            </a:glow>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pic>
        <p:nvPicPr>
          <p:cNvPr id="4098" name="Picture 2" descr="Image result for triphasic contraceptiv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121"/>
          <a:stretch/>
        </p:blipFill>
        <p:spPr bwMode="auto">
          <a:xfrm>
            <a:off x="3272111" y="1282473"/>
            <a:ext cx="5318705" cy="1570464"/>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a:spLocks noGrp="1"/>
          </p:cNvSpPr>
          <p:nvPr>
            <p:ph idx="1"/>
          </p:nvPr>
        </p:nvSpPr>
        <p:spPr>
          <a:xfrm>
            <a:off x="457200" y="1600200"/>
            <a:ext cx="8229600" cy="4525963"/>
          </a:xfrm>
        </p:spPr>
        <p:txBody>
          <a:bodyPr/>
          <a:lstStyle/>
          <a:p>
            <a:endParaRPr lang="fa-IR" dirty="0"/>
          </a:p>
          <a:p>
            <a:endParaRPr lang="fa-IR" dirty="0" smtClean="0"/>
          </a:p>
          <a:p>
            <a:endParaRPr lang="fa-IR" dirty="0"/>
          </a:p>
          <a:p>
            <a:r>
              <a:rPr lang="fa-IR" dirty="0" smtClean="0"/>
              <a:t>عوارض کمتر</a:t>
            </a:r>
          </a:p>
          <a:p>
            <a:r>
              <a:rPr lang="fa-IR" dirty="0" smtClean="0"/>
              <a:t>ضعیف تر</a:t>
            </a:r>
            <a:endParaRPr lang="fa-IR" dirty="0"/>
          </a:p>
        </p:txBody>
      </p:sp>
    </p:spTree>
    <p:extLst>
      <p:ext uri="{BB962C8B-B14F-4D97-AF65-F5344CB8AC3E}">
        <p14:creationId xmlns:p14="http://schemas.microsoft.com/office/powerpoint/2010/main" val="290210823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891088023"/>
              </p:ext>
            </p:extLst>
          </p:nvPr>
        </p:nvGraphicFramePr>
        <p:xfrm>
          <a:off x="1676400" y="1066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124200" y="4953000"/>
            <a:ext cx="1905000" cy="369332"/>
          </a:xfrm>
          <a:prstGeom prst="rect">
            <a:avLst/>
          </a:prstGeom>
          <a:noFill/>
        </p:spPr>
        <p:txBody>
          <a:bodyPr wrap="square" rtlCol="0">
            <a:spAutoFit/>
          </a:bodyPr>
          <a:lstStyle/>
          <a:p>
            <a:pPr algn="r"/>
            <a:r>
              <a:rPr lang="fa-IR" smtClean="0">
                <a:cs typeface="+mn-cs"/>
              </a:rPr>
              <a:t>شروع خونریزی قاعدگی</a:t>
            </a:r>
            <a:endParaRPr lang="en-US">
              <a:cs typeface="+mn-cs"/>
            </a:endParaRPr>
          </a:p>
        </p:txBody>
      </p:sp>
      <p:sp>
        <p:nvSpPr>
          <p:cNvPr id="7" name="TextBox 6"/>
          <p:cNvSpPr txBox="1"/>
          <p:nvPr/>
        </p:nvSpPr>
        <p:spPr>
          <a:xfrm>
            <a:off x="3921456" y="923428"/>
            <a:ext cx="1301087" cy="369332"/>
          </a:xfrm>
          <a:prstGeom prst="rect">
            <a:avLst/>
          </a:prstGeom>
          <a:noFill/>
        </p:spPr>
        <p:txBody>
          <a:bodyPr wrap="square" rtlCol="0">
            <a:spAutoFit/>
          </a:bodyPr>
          <a:lstStyle/>
          <a:p>
            <a:pPr algn="r"/>
            <a:r>
              <a:rPr lang="fa-IR" dirty="0" smtClean="0">
                <a:cs typeface="+mn-cs"/>
              </a:rPr>
              <a:t>تخمک گذاری</a:t>
            </a:r>
            <a:endParaRPr lang="en-US" dirty="0">
              <a:cs typeface="+mn-cs"/>
            </a:endParaRPr>
          </a:p>
        </p:txBody>
      </p:sp>
      <p:cxnSp>
        <p:nvCxnSpPr>
          <p:cNvPr id="3" name="Straight Connector 2"/>
          <p:cNvCxnSpPr/>
          <p:nvPr/>
        </p:nvCxnSpPr>
        <p:spPr>
          <a:xfrm>
            <a:off x="4765343" y="3153826"/>
            <a:ext cx="1711657" cy="503774"/>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 name="Content Placeholder 1"/>
          <p:cNvSpPr>
            <a:spLocks noGrp="1"/>
          </p:cNvSpPr>
          <p:nvPr>
            <p:ph idx="1"/>
          </p:nvPr>
        </p:nvSpPr>
        <p:spPr/>
        <p:txBody>
          <a:bodyPr/>
          <a:lstStyle/>
          <a:p>
            <a:endParaRPr lang="fa-IR"/>
          </a:p>
        </p:txBody>
      </p:sp>
      <p:sp>
        <p:nvSpPr>
          <p:cNvPr id="8" name="Title 1"/>
          <p:cNvSpPr>
            <a:spLocks noGrp="1"/>
          </p:cNvSpPr>
          <p:nvPr>
            <p:ph type="title"/>
          </p:nvPr>
        </p:nvSpPr>
        <p:spPr>
          <a:xfrm>
            <a:off x="650543" y="5715000"/>
            <a:ext cx="8229600" cy="1143000"/>
          </a:xfrm>
        </p:spPr>
        <p:txBody>
          <a:bodyPr/>
          <a:lstStyle/>
          <a:p>
            <a:r>
              <a:rPr lang="fa-IR" b="1" dirty="0" smtClean="0"/>
              <a:t>نحوه مصرف قرص های ترکیبی</a:t>
            </a:r>
            <a:endParaRPr lang="en-US" b="1" dirty="0"/>
          </a:p>
        </p:txBody>
      </p:sp>
    </p:spTree>
    <p:extLst>
      <p:ext uri="{BB962C8B-B14F-4D97-AF65-F5344CB8AC3E}">
        <p14:creationId xmlns:p14="http://schemas.microsoft.com/office/powerpoint/2010/main" val="16075089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ضد بارداری در شیردهی</a:t>
            </a:r>
            <a:endParaRPr lang="en-US" dirty="0"/>
          </a:p>
        </p:txBody>
      </p:sp>
      <p:sp>
        <p:nvSpPr>
          <p:cNvPr id="3" name="Content Placeholder 2"/>
          <p:cNvSpPr>
            <a:spLocks noGrp="1"/>
          </p:cNvSpPr>
          <p:nvPr>
            <p:ph idx="1"/>
          </p:nvPr>
        </p:nvSpPr>
        <p:spPr/>
        <p:txBody>
          <a:bodyPr/>
          <a:lstStyle/>
          <a:p>
            <a:r>
              <a:rPr lang="fa-IR" dirty="0" smtClean="0"/>
              <a:t>کاهش تولید شیر با استروژن</a:t>
            </a:r>
          </a:p>
          <a:p>
            <a:r>
              <a:rPr lang="fa-IR" dirty="0" smtClean="0"/>
              <a:t>مینی پیل مناسب برای شیردهی که </a:t>
            </a:r>
            <a:r>
              <a:rPr lang="fa-IR" dirty="0" err="1" smtClean="0"/>
              <a:t>پروژستینی</a:t>
            </a:r>
            <a:r>
              <a:rPr lang="fa-IR" dirty="0" smtClean="0"/>
              <a:t> تنهاست</a:t>
            </a:r>
          </a:p>
          <a:p>
            <a:r>
              <a:rPr lang="fa-IR" dirty="0" smtClean="0"/>
              <a:t> </a:t>
            </a:r>
            <a:r>
              <a:rPr lang="en-US" dirty="0" err="1"/>
              <a:t>Minipill</a:t>
            </a:r>
            <a:r>
              <a:rPr lang="fa-IR" dirty="0" smtClean="0"/>
              <a:t>حاوی </a:t>
            </a:r>
            <a:r>
              <a:rPr lang="en-US" dirty="0" err="1" smtClean="0"/>
              <a:t>Linestorol</a:t>
            </a:r>
            <a:endParaRPr lang="fa-IR" dirty="0" smtClean="0"/>
          </a:p>
          <a:p>
            <a:r>
              <a:rPr lang="fa-IR" dirty="0" smtClean="0"/>
              <a:t>قرص های پروژسترونی 28 روزه اند.</a:t>
            </a:r>
            <a:endParaRPr lang="fa-IR" dirty="0" smtClean="0"/>
          </a:p>
          <a:p>
            <a:r>
              <a:rPr lang="fa-IR" dirty="0" smtClean="0"/>
              <a:t>شروع ضد بارداری از 6 هفته بعد از زایمان تا 6 ماه</a:t>
            </a:r>
          </a:p>
          <a:p>
            <a:endParaRPr lang="en-US" dirty="0"/>
          </a:p>
        </p:txBody>
      </p:sp>
      <p:pic>
        <p:nvPicPr>
          <p:cNvPr id="4" name="Picture 3"/>
          <p:cNvPicPr>
            <a:picLocks noChangeAspect="1"/>
          </p:cNvPicPr>
          <p:nvPr/>
        </p:nvPicPr>
        <p:blipFill rotWithShape="1">
          <a:blip r:embed="rId2"/>
          <a:srcRect l="7656" t="12663" r="6857"/>
          <a:stretch/>
        </p:blipFill>
        <p:spPr>
          <a:xfrm>
            <a:off x="1619672" y="4452976"/>
            <a:ext cx="4824536" cy="2410724"/>
          </a:xfrm>
          <a:prstGeom prst="rect">
            <a:avLst/>
          </a:prstGeom>
        </p:spPr>
      </p:pic>
    </p:spTree>
    <p:extLst>
      <p:ext uri="{BB962C8B-B14F-4D97-AF65-F5344CB8AC3E}">
        <p14:creationId xmlns:p14="http://schemas.microsoft.com/office/powerpoint/2010/main" val="3121904283"/>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rotWithShape="1">
          <a:blip r:embed="rId2"/>
          <a:srcRect l="14581" r="14579"/>
          <a:stretch/>
        </p:blipFill>
        <p:spPr>
          <a:xfrm>
            <a:off x="-36512" y="-228600"/>
            <a:ext cx="9217024" cy="7315200"/>
          </a:xfrm>
          <a:prstGeom prst="rect">
            <a:avLst/>
          </a:prstGeom>
        </p:spPr>
      </p:pic>
    </p:spTree>
    <p:extLst>
      <p:ext uri="{BB962C8B-B14F-4D97-AF65-F5344CB8AC3E}">
        <p14:creationId xmlns:p14="http://schemas.microsoft.com/office/powerpoint/2010/main" val="914048790"/>
      </p:ext>
    </p:extLst>
  </p:cSld>
  <p:clrMapOvr>
    <a:masterClrMapping/>
  </p:clrMapOvr>
  <p:transition spd="slow">
    <p:cove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قرص پروژسترونی تنها</a:t>
            </a:r>
            <a:endParaRPr lang="fa-IR" dirty="0"/>
          </a:p>
        </p:txBody>
      </p:sp>
      <p:sp>
        <p:nvSpPr>
          <p:cNvPr id="3" name="Content Placeholder 2"/>
          <p:cNvSpPr>
            <a:spLocks noGrp="1"/>
          </p:cNvSpPr>
          <p:nvPr>
            <p:ph idx="1"/>
          </p:nvPr>
        </p:nvSpPr>
        <p:spPr/>
        <p:txBody>
          <a:bodyPr/>
          <a:lstStyle/>
          <a:p>
            <a:r>
              <a:rPr lang="fa-IR" dirty="0" err="1"/>
              <a:t>لاینسترول</a:t>
            </a:r>
            <a:r>
              <a:rPr lang="fa-IR" dirty="0"/>
              <a:t> </a:t>
            </a:r>
            <a:r>
              <a:rPr lang="en-US" dirty="0"/>
              <a:t>Linestrol</a:t>
            </a:r>
            <a:r>
              <a:rPr lang="fa-IR" dirty="0"/>
              <a:t> </a:t>
            </a:r>
            <a:r>
              <a:rPr lang="fa-IR" dirty="0" smtClean="0"/>
              <a:t> یا مینی </a:t>
            </a:r>
            <a:r>
              <a:rPr lang="fa-IR" dirty="0"/>
              <a:t>پیل </a:t>
            </a:r>
            <a:endParaRPr lang="fa-IR" dirty="0" smtClean="0"/>
          </a:p>
          <a:p>
            <a:r>
              <a:rPr lang="fa-IR" dirty="0" smtClean="0"/>
              <a:t>در کسانی که ترکیبی منع مصرف دارد.</a:t>
            </a:r>
          </a:p>
          <a:p>
            <a:r>
              <a:rPr lang="fa-IR" dirty="0" smtClean="0"/>
              <a:t>6 هفته بعد از زایمان</a:t>
            </a:r>
          </a:p>
          <a:p>
            <a:r>
              <a:rPr lang="fa-IR" dirty="0" smtClean="0"/>
              <a:t>سه هفته بعد از زایمان در عدم شیردهی</a:t>
            </a:r>
            <a:endParaRPr lang="fa-IR" dirty="0"/>
          </a:p>
        </p:txBody>
      </p:sp>
      <p:pic>
        <p:nvPicPr>
          <p:cNvPr id="5122" name="Picture 2" descr="Image result for ‫مینی پی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75707"/>
            <a:ext cx="5688632" cy="2782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537944"/>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فراموشی قرص های ضد بارداری</a:t>
            </a:r>
            <a:endParaRPr lang="fa-IR" dirty="0"/>
          </a:p>
        </p:txBody>
      </p:sp>
      <p:sp>
        <p:nvSpPr>
          <p:cNvPr id="3" name="Content Placeholder 2"/>
          <p:cNvSpPr>
            <a:spLocks noGrp="1"/>
          </p:cNvSpPr>
          <p:nvPr>
            <p:ph idx="1"/>
          </p:nvPr>
        </p:nvSpPr>
        <p:spPr/>
        <p:txBody>
          <a:bodyPr/>
          <a:lstStyle/>
          <a:p>
            <a:r>
              <a:rPr lang="fa-IR" dirty="0" smtClean="0">
                <a:solidFill>
                  <a:srgbClr val="FF0000"/>
                </a:solidFill>
              </a:rPr>
              <a:t>ترکیبی</a:t>
            </a:r>
            <a:r>
              <a:rPr lang="fa-IR" dirty="0" smtClean="0"/>
              <a:t>:</a:t>
            </a:r>
          </a:p>
          <a:p>
            <a:pPr>
              <a:buNone/>
            </a:pPr>
            <a:r>
              <a:rPr lang="fa-IR" dirty="0" smtClean="0"/>
              <a:t>یک روز: مصرف بلافاصله قرص و خوردن قرص بعدی سر موقع</a:t>
            </a:r>
          </a:p>
          <a:p>
            <a:pPr>
              <a:buNone/>
            </a:pPr>
            <a:r>
              <a:rPr lang="fa-IR" dirty="0" smtClean="0"/>
              <a:t>دو روز: استفاده از دو قرص همزمان و  استفاده از روش کمکی</a:t>
            </a:r>
          </a:p>
          <a:p>
            <a:r>
              <a:rPr lang="fa-IR" dirty="0" smtClean="0">
                <a:solidFill>
                  <a:srgbClr val="FF0000"/>
                </a:solidFill>
              </a:rPr>
              <a:t>پروژستینی</a:t>
            </a:r>
            <a:r>
              <a:rPr lang="fa-IR" dirty="0" smtClean="0"/>
              <a:t>:</a:t>
            </a:r>
          </a:p>
          <a:p>
            <a:pPr>
              <a:buNone/>
            </a:pPr>
            <a:r>
              <a:rPr lang="fa-IR" dirty="0" smtClean="0"/>
              <a:t> تاخیر بیش از 3 ساعت استفاده از روش کمکی فیزیکی</a:t>
            </a:r>
          </a:p>
          <a:p>
            <a:endParaRPr lang="fa-IR" dirty="0"/>
          </a:p>
        </p:txBody>
      </p:sp>
    </p:spTree>
    <p:extLst>
      <p:ext uri="{BB962C8B-B14F-4D97-AF65-F5344CB8AC3E}">
        <p14:creationId xmlns:p14="http://schemas.microsoft.com/office/powerpoint/2010/main" val="131665160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76528"/>
          </a:xfrm>
        </p:spPr>
        <p:txBody>
          <a:bodyPr>
            <a:normAutofit fontScale="85000" lnSpcReduction="10000"/>
          </a:bodyPr>
          <a:lstStyle/>
          <a:p>
            <a:pPr marL="0" indent="0" algn="ctr" rtl="1">
              <a:buNone/>
            </a:pPr>
            <a:r>
              <a:rPr lang="fa-IR" sz="4200" b="1" dirty="0">
                <a:solidFill>
                  <a:schemeClr val="tx2"/>
                </a:solidFill>
                <a:cs typeface="B Nazanin" pitchFamily="2" charset="-78"/>
              </a:rPr>
              <a:t>فراموشی </a:t>
            </a:r>
            <a:r>
              <a:rPr lang="fa-IR" sz="4200" b="1" dirty="0" smtClean="0">
                <a:solidFill>
                  <a:schemeClr val="tx2"/>
                </a:solidFill>
                <a:cs typeface="B Nazanin" pitchFamily="2" charset="-78"/>
              </a:rPr>
              <a:t>مصرف پروژسترونی ها</a:t>
            </a:r>
            <a:endParaRPr lang="en-US" sz="4200" b="1" dirty="0">
              <a:solidFill>
                <a:schemeClr val="tx2"/>
              </a:solidFill>
              <a:cs typeface="B Nazanin" pitchFamily="2" charset="-78"/>
            </a:endParaRPr>
          </a:p>
          <a:p>
            <a:pPr lvl="0" algn="r" rtl="1"/>
            <a:r>
              <a:rPr lang="fa-IR" dirty="0">
                <a:cs typeface="B Nazanin" pitchFamily="2" charset="-78"/>
              </a:rPr>
              <a:t>اگر مصرف یک </a:t>
            </a:r>
            <a:r>
              <a:rPr lang="fa-IR" dirty="0" smtClean="0">
                <a:cs typeface="B Nazanin" pitchFamily="2" charset="-78"/>
              </a:rPr>
              <a:t>قرص </a:t>
            </a:r>
            <a:r>
              <a:rPr lang="fa-IR" dirty="0">
                <a:cs typeface="B Nazanin" pitchFamily="2" charset="-78"/>
              </a:rPr>
              <a:t>فراموش </a:t>
            </a:r>
            <a:r>
              <a:rPr lang="fa-IR" dirty="0" smtClean="0">
                <a:cs typeface="B Nazanin" pitchFamily="2" charset="-78"/>
              </a:rPr>
              <a:t>گردید </a:t>
            </a:r>
            <a:r>
              <a:rPr lang="fa-IR" dirty="0">
                <a:cs typeface="B Nazanin" pitchFamily="2" charset="-78"/>
              </a:rPr>
              <a:t>به محض به یاد </a:t>
            </a:r>
            <a:r>
              <a:rPr lang="fa-IR" dirty="0" smtClean="0">
                <a:cs typeface="B Nazanin" pitchFamily="2" charset="-78"/>
              </a:rPr>
              <a:t>آوردن، آن قرص مصرف شده </a:t>
            </a:r>
            <a:r>
              <a:rPr lang="fa-IR" dirty="0">
                <a:cs typeface="B Nazanin" pitchFamily="2" charset="-78"/>
              </a:rPr>
              <a:t>و بقیه </a:t>
            </a:r>
            <a:r>
              <a:rPr lang="fa-IR" dirty="0" smtClean="0">
                <a:cs typeface="B Nazanin" pitchFamily="2" charset="-78"/>
              </a:rPr>
              <a:t>دارو در </a:t>
            </a:r>
            <a:r>
              <a:rPr lang="fa-IR" dirty="0">
                <a:cs typeface="B Nazanin" pitchFamily="2" charset="-78"/>
              </a:rPr>
              <a:t>زمان مشخص خود مصرف </a:t>
            </a:r>
            <a:r>
              <a:rPr lang="fa-IR" dirty="0" smtClean="0">
                <a:cs typeface="B Nazanin" pitchFamily="2" charset="-78"/>
              </a:rPr>
              <a:t>شود </a:t>
            </a:r>
            <a:r>
              <a:rPr lang="fa-IR" dirty="0">
                <a:cs typeface="B Nazanin" pitchFamily="2" charset="-78"/>
              </a:rPr>
              <a:t>و تا </a:t>
            </a:r>
            <a:r>
              <a:rPr lang="en-US" dirty="0">
                <a:cs typeface="B Nazanin" pitchFamily="2" charset="-78"/>
              </a:rPr>
              <a:t>48</a:t>
            </a:r>
            <a:r>
              <a:rPr lang="fa-IR" dirty="0">
                <a:cs typeface="B Nazanin" pitchFamily="2" charset="-78"/>
              </a:rPr>
              <a:t> ساعت از یک روش دیگر جلوگیری از بارداری نیز استفاده </a:t>
            </a:r>
            <a:r>
              <a:rPr lang="fa-IR" dirty="0" smtClean="0">
                <a:cs typeface="B Nazanin" pitchFamily="2" charset="-78"/>
              </a:rPr>
              <a:t>گردد</a:t>
            </a:r>
          </a:p>
          <a:p>
            <a:pPr lvl="0" algn="r" rtl="1"/>
            <a:endParaRPr lang="en-US" dirty="0">
              <a:cs typeface="B Nazanin" pitchFamily="2" charset="-78"/>
            </a:endParaRPr>
          </a:p>
          <a:p>
            <a:pPr lvl="0" algn="r" rtl="1"/>
            <a:r>
              <a:rPr lang="fa-IR" dirty="0">
                <a:cs typeface="B Nazanin" pitchFamily="2" charset="-78"/>
              </a:rPr>
              <a:t>اگر مصرف دو قرص </a:t>
            </a:r>
            <a:r>
              <a:rPr lang="fa-IR" dirty="0" smtClean="0">
                <a:cs typeface="B Nazanin" pitchFamily="2" charset="-78"/>
              </a:rPr>
              <a:t>فراموش شد، </a:t>
            </a:r>
            <a:r>
              <a:rPr lang="fa-IR" dirty="0">
                <a:cs typeface="B Nazanin" pitchFamily="2" charset="-78"/>
              </a:rPr>
              <a:t>دو روز بعد روزی دو عدد استفاده </a:t>
            </a:r>
            <a:r>
              <a:rPr lang="fa-IR" dirty="0" smtClean="0">
                <a:cs typeface="B Nazanin" pitchFamily="2" charset="-78"/>
              </a:rPr>
              <a:t>شود </a:t>
            </a:r>
            <a:r>
              <a:rPr lang="fa-IR" dirty="0">
                <a:cs typeface="B Nazanin" pitchFamily="2" charset="-78"/>
              </a:rPr>
              <a:t>و تا زمان پریود بعدی از یک روش دیگر جلوگیری از </a:t>
            </a:r>
            <a:r>
              <a:rPr lang="fa-IR" dirty="0" smtClean="0">
                <a:cs typeface="B Nazanin" pitchFamily="2" charset="-78"/>
              </a:rPr>
              <a:t>بارداری </a:t>
            </a:r>
            <a:r>
              <a:rPr lang="fa-IR" dirty="0">
                <a:cs typeface="B Nazanin" pitchFamily="2" charset="-78"/>
              </a:rPr>
              <a:t>هم </a:t>
            </a:r>
            <a:r>
              <a:rPr lang="fa-IR" dirty="0" smtClean="0">
                <a:cs typeface="B Nazanin" pitchFamily="2" charset="-78"/>
              </a:rPr>
              <a:t>استفاده شود</a:t>
            </a:r>
          </a:p>
          <a:p>
            <a:pPr lvl="0" algn="r" rtl="1"/>
            <a:endParaRPr lang="en-US" dirty="0">
              <a:cs typeface="B Nazanin" pitchFamily="2" charset="-78"/>
            </a:endParaRPr>
          </a:p>
          <a:p>
            <a:pPr lvl="0" algn="r" rtl="1"/>
            <a:r>
              <a:rPr lang="fa-IR" dirty="0">
                <a:cs typeface="B Nazanin" pitchFamily="2" charset="-78"/>
              </a:rPr>
              <a:t>اگر </a:t>
            </a:r>
            <a:r>
              <a:rPr lang="fa-IR" dirty="0" smtClean="0">
                <a:cs typeface="B Nazanin" pitchFamily="2" charset="-78"/>
              </a:rPr>
              <a:t>فرد مصرف </a:t>
            </a:r>
            <a:r>
              <a:rPr lang="fa-IR" dirty="0">
                <a:cs typeface="B Nazanin" pitchFamily="2" charset="-78"/>
              </a:rPr>
              <a:t>بیش از دو </a:t>
            </a:r>
            <a:r>
              <a:rPr lang="fa-IR" dirty="0" smtClean="0">
                <a:cs typeface="B Nazanin" pitchFamily="2" charset="-78"/>
              </a:rPr>
              <a:t>قرص را  فراموش کرد، </a:t>
            </a:r>
            <a:r>
              <a:rPr lang="fa-IR" dirty="0">
                <a:cs typeface="B Nazanin" pitchFamily="2" charset="-78"/>
              </a:rPr>
              <a:t>از ادامه مصرف اجتناب کرده تا پریود </a:t>
            </a:r>
            <a:r>
              <a:rPr lang="fa-IR" dirty="0" smtClean="0">
                <a:cs typeface="B Nazanin" pitchFamily="2" charset="-78"/>
              </a:rPr>
              <a:t>شود. </a:t>
            </a:r>
            <a:r>
              <a:rPr lang="fa-IR" dirty="0">
                <a:cs typeface="B Nazanin" pitchFamily="2" charset="-78"/>
              </a:rPr>
              <a:t>مجددا از روز اول پریود مصرف دارو را شروع </a:t>
            </a:r>
            <a:r>
              <a:rPr lang="fa-IR" dirty="0" smtClean="0">
                <a:cs typeface="B Nazanin" pitchFamily="2" charset="-78"/>
              </a:rPr>
              <a:t>نماید</a:t>
            </a:r>
            <a:endParaRPr lang="fa-IR" dirty="0">
              <a:cs typeface="B Nazanin" pitchFamily="2" charset="-78"/>
            </a:endParaRPr>
          </a:p>
          <a:p>
            <a:pPr lvl="0" algn="r" rtl="1"/>
            <a:endParaRPr lang="en-US" dirty="0">
              <a:cs typeface="B Nazanin" pitchFamily="2" charset="-78"/>
            </a:endParaRPr>
          </a:p>
          <a:p>
            <a:pPr lvl="0" algn="r" rtl="1"/>
            <a:r>
              <a:rPr lang="fa-IR" dirty="0">
                <a:cs typeface="B Nazanin" pitchFamily="2" charset="-78"/>
              </a:rPr>
              <a:t>در صورت سه ساعت جابجا شدن زمان مصرف دارو باید به مدت </a:t>
            </a:r>
            <a:r>
              <a:rPr lang="en-US" dirty="0">
                <a:cs typeface="B Nazanin" pitchFamily="2" charset="-78"/>
              </a:rPr>
              <a:t>48</a:t>
            </a:r>
            <a:r>
              <a:rPr lang="fa-IR" dirty="0">
                <a:cs typeface="B Nazanin" pitchFamily="2" charset="-78"/>
              </a:rPr>
              <a:t> ساعت از یک روش دیگر جلوگیری از بارداری هم استفاده </a:t>
            </a:r>
            <a:r>
              <a:rPr lang="fa-IR" dirty="0" smtClean="0">
                <a:cs typeface="B Nazanin" pitchFamily="2" charset="-78"/>
              </a:rPr>
              <a:t>شود</a:t>
            </a:r>
            <a:endParaRPr lang="en-US" dirty="0">
              <a:cs typeface="B Nazanin"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3202247330"/>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928320"/>
          </a:xfrm>
        </p:spPr>
        <p:txBody>
          <a:bodyPr>
            <a:normAutofit fontScale="77500" lnSpcReduction="20000"/>
          </a:bodyPr>
          <a:lstStyle/>
          <a:p>
            <a:pPr marL="0" indent="0" algn="ctr" rtl="1">
              <a:buNone/>
            </a:pPr>
            <a:r>
              <a:rPr lang="fa-IR" sz="4100" b="1" dirty="0">
                <a:solidFill>
                  <a:schemeClr val="tx2"/>
                </a:solidFill>
                <a:cs typeface="B Nazanin" pitchFamily="2" charset="-78"/>
              </a:rPr>
              <a:t>فراموشی مصرف </a:t>
            </a:r>
            <a:r>
              <a:rPr lang="en-US" sz="4100" b="1" dirty="0" smtClean="0">
                <a:solidFill>
                  <a:schemeClr val="tx2"/>
                </a:solidFill>
                <a:cs typeface="B Nazanin" pitchFamily="2" charset="-78"/>
              </a:rPr>
              <a:t>OCP</a:t>
            </a:r>
            <a:r>
              <a:rPr lang="fa-IR" sz="4100" b="1" dirty="0" smtClean="0">
                <a:solidFill>
                  <a:schemeClr val="tx2"/>
                </a:solidFill>
                <a:cs typeface="B Nazanin" pitchFamily="2" charset="-78"/>
              </a:rPr>
              <a:t> ترکیبی</a:t>
            </a:r>
            <a:endParaRPr lang="en-US" sz="4100" b="1" dirty="0">
              <a:solidFill>
                <a:schemeClr val="tx2"/>
              </a:solidFill>
              <a:cs typeface="B Nazanin" pitchFamily="2" charset="-78"/>
            </a:endParaRPr>
          </a:p>
          <a:p>
            <a:pPr lvl="0" algn="r" rtl="1"/>
            <a:r>
              <a:rPr lang="fa-IR" dirty="0">
                <a:cs typeface="B Nazanin" pitchFamily="2" charset="-78"/>
              </a:rPr>
              <a:t>اگر خانمی مصرف یک قرص </a:t>
            </a:r>
            <a:r>
              <a:rPr lang="en-US" dirty="0">
                <a:cs typeface="B Nazanin" pitchFamily="2" charset="-78"/>
              </a:rPr>
              <a:t>LD</a:t>
            </a:r>
            <a:r>
              <a:rPr lang="fa-IR" dirty="0">
                <a:cs typeface="B Nazanin" pitchFamily="2" charset="-78"/>
              </a:rPr>
              <a:t> را فراموش کرد </a:t>
            </a:r>
            <a:r>
              <a:rPr lang="fa-IR" dirty="0" smtClean="0">
                <a:cs typeface="B Nazanin" pitchFamily="2" charset="-78"/>
              </a:rPr>
              <a:t>باید </a:t>
            </a:r>
            <a:r>
              <a:rPr lang="fa-IR" dirty="0">
                <a:cs typeface="B Nazanin" pitchFamily="2" charset="-78"/>
              </a:rPr>
              <a:t>به محض به یاد آوردن، آنرا مصرف کند و قرص بعد را در زمان خودش مصرف کند و در صورتیکه زمان مصرف قرص بعدی فرا رسیده، دو قرص مصرف </a:t>
            </a:r>
            <a:r>
              <a:rPr lang="fa-IR" dirty="0" smtClean="0">
                <a:cs typeface="B Nazanin" pitchFamily="2" charset="-78"/>
              </a:rPr>
              <a:t>گردد</a:t>
            </a:r>
          </a:p>
          <a:p>
            <a:pPr lvl="1" algn="r" rtl="1"/>
            <a:endParaRPr lang="en-US" dirty="0">
              <a:cs typeface="B Nazanin" pitchFamily="2" charset="-78"/>
            </a:endParaRPr>
          </a:p>
          <a:p>
            <a:pPr lvl="0" algn="r" rtl="1"/>
            <a:r>
              <a:rPr lang="fa-IR" dirty="0">
                <a:cs typeface="B Nazanin" pitchFamily="2" charset="-78"/>
              </a:rPr>
              <a:t>اگر مصرف دو قرص </a:t>
            </a:r>
            <a:r>
              <a:rPr lang="en-US" dirty="0">
                <a:cs typeface="B Nazanin" pitchFamily="2" charset="-78"/>
              </a:rPr>
              <a:t>LD</a:t>
            </a:r>
            <a:r>
              <a:rPr lang="fa-IR" dirty="0">
                <a:cs typeface="B Nazanin" pitchFamily="2" charset="-78"/>
              </a:rPr>
              <a:t> را فراموش کرد </a:t>
            </a:r>
            <a:r>
              <a:rPr lang="fa-IR" dirty="0" smtClean="0">
                <a:cs typeface="B Nazanin" pitchFamily="2" charset="-78"/>
              </a:rPr>
              <a:t>باید </a:t>
            </a:r>
            <a:r>
              <a:rPr lang="fa-IR" dirty="0">
                <a:cs typeface="B Nazanin" pitchFamily="2" charset="-78"/>
              </a:rPr>
              <a:t>دو روز، روزی دو عدد قرص مصرف کند و مصرف بقیه قرص ها را مانند سابق ادامه دهد و تا آخر دوره از سایر روش های جلوگیری از بارداری استفاده </a:t>
            </a:r>
            <a:r>
              <a:rPr lang="fa-IR" dirty="0" smtClean="0">
                <a:cs typeface="B Nazanin" pitchFamily="2" charset="-78"/>
              </a:rPr>
              <a:t>کند</a:t>
            </a:r>
          </a:p>
          <a:p>
            <a:pPr algn="r" rtl="1"/>
            <a:endParaRPr lang="en-US" dirty="0">
              <a:cs typeface="B Nazanin" pitchFamily="2" charset="-78"/>
            </a:endParaRPr>
          </a:p>
          <a:p>
            <a:pPr lvl="0" algn="r" rtl="1"/>
            <a:r>
              <a:rPr lang="fa-IR" dirty="0" smtClean="0">
                <a:cs typeface="B Nazanin" pitchFamily="2" charset="-78"/>
              </a:rPr>
              <a:t>اگر </a:t>
            </a:r>
            <a:r>
              <a:rPr lang="fa-IR" dirty="0">
                <a:cs typeface="B Nazanin" pitchFamily="2" charset="-78"/>
              </a:rPr>
              <a:t>بیمار سه روز یا بیشتر مصرف قرص را فراموش کرد باید از ادامه مصرف آن بسته صرف نظر نماید و آن ماه از یک روش دیگر جلوگیری از بارداری استفاده کند و در دوره بعد در صورت عدم حاملگی، مصرف بسته بعدی را شروع </a:t>
            </a:r>
            <a:r>
              <a:rPr lang="fa-IR" dirty="0" smtClean="0">
                <a:cs typeface="B Nazanin" pitchFamily="2" charset="-78"/>
              </a:rPr>
              <a:t>نماید</a:t>
            </a:r>
          </a:p>
          <a:p>
            <a:pPr marL="0" lvl="0" indent="0" algn="r" rtl="1">
              <a:buNone/>
            </a:pPr>
            <a:endParaRPr lang="en-US" dirty="0">
              <a:cs typeface="B Nazanin" pitchFamily="2" charset="-78"/>
            </a:endParaRPr>
          </a:p>
          <a:p>
            <a:pPr lvl="0" algn="r" rtl="1">
              <a:buFont typeface="Wingdings" pitchFamily="2" charset="2"/>
              <a:buChar char="v"/>
            </a:pPr>
            <a:r>
              <a:rPr lang="fa-IR" dirty="0">
                <a:cs typeface="B Nazanin" pitchFamily="2" charset="-78"/>
              </a:rPr>
              <a:t>به بیمار توصیه کنید در صورت بیماری و اسهال و استفراغ شدید به مدت چند روز، باید تا زمان پریود بعدی از یک روش دیگر جلوگیری از بارداری هم استفاده </a:t>
            </a:r>
            <a:r>
              <a:rPr lang="fa-IR" dirty="0" smtClean="0">
                <a:cs typeface="B Nazanin" pitchFamily="2" charset="-78"/>
              </a:rPr>
              <a:t>نماید</a:t>
            </a:r>
            <a:endParaRPr lang="en-US" dirty="0">
              <a:cs typeface="B Nazanin"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2484601187"/>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a:bodyPr>
          <a:lstStyle/>
          <a:p>
            <a:pPr algn="r" rtl="1"/>
            <a:endParaRPr lang="fa-IR" dirty="0" smtClean="0">
              <a:cs typeface="B Nazanin" pitchFamily="2" charset="-78"/>
            </a:endParaRPr>
          </a:p>
          <a:p>
            <a:pPr algn="r" rtl="1"/>
            <a:r>
              <a:rPr lang="fa-IR" dirty="0" smtClean="0">
                <a:cs typeface="B Nazanin" pitchFamily="2" charset="-78"/>
              </a:rPr>
              <a:t>کارایی </a:t>
            </a:r>
            <a:r>
              <a:rPr lang="fa-IR" dirty="0">
                <a:cs typeface="B Nazanin" pitchFamily="2" charset="-78"/>
              </a:rPr>
              <a:t>قرص های ضد بارداری حاوی پروژستین تنها (</a:t>
            </a:r>
            <a:r>
              <a:rPr lang="en-US" dirty="0" err="1">
                <a:cs typeface="B Nazanin" pitchFamily="2" charset="-78"/>
              </a:rPr>
              <a:t>minipill</a:t>
            </a:r>
            <a:r>
              <a:rPr lang="fa-IR" dirty="0">
                <a:cs typeface="B Nazanin" pitchFamily="2" charset="-78"/>
              </a:rPr>
              <a:t>) کمتر از قرص های ترکیبی است</a:t>
            </a:r>
            <a:endParaRPr lang="en-US" dirty="0">
              <a:cs typeface="B Nazanin" pitchFamily="2" charset="-78"/>
            </a:endParaRPr>
          </a:p>
          <a:p>
            <a:pPr algn="r" rtl="1"/>
            <a:endParaRPr lang="fa-IR" dirty="0" smtClean="0">
              <a:cs typeface="B Nazanin" pitchFamily="2" charset="-78"/>
            </a:endParaRPr>
          </a:p>
          <a:p>
            <a:pPr algn="r" rtl="1"/>
            <a:r>
              <a:rPr lang="fa-IR" dirty="0" smtClean="0">
                <a:cs typeface="B Nazanin" pitchFamily="2" charset="-78"/>
              </a:rPr>
              <a:t>رعایت </a:t>
            </a:r>
            <a:r>
              <a:rPr lang="fa-IR" dirty="0">
                <a:cs typeface="B Nazanin" pitchFamily="2" charset="-78"/>
              </a:rPr>
              <a:t>ساعت و دقیقه مشخص زمان مصرف با این قرص ها مهمتر از قرص های ترکیبی </a:t>
            </a:r>
            <a:r>
              <a:rPr lang="fa-IR" dirty="0" smtClean="0">
                <a:cs typeface="B Nazanin" pitchFamily="2" charset="-78"/>
              </a:rPr>
              <a:t>است</a:t>
            </a:r>
          </a:p>
          <a:p>
            <a:pPr algn="r" rtl="1"/>
            <a:endParaRPr lang="fa-IR" dirty="0" smtClean="0">
              <a:cs typeface="B Nazanin" pitchFamily="2" charset="-78"/>
            </a:endParaRPr>
          </a:p>
          <a:p>
            <a:pPr algn="r" rtl="1"/>
            <a:r>
              <a:rPr lang="fa-IR" dirty="0" smtClean="0">
                <a:cs typeface="B Nazanin" pitchFamily="2" charset="-78"/>
              </a:rPr>
              <a:t>دارو </a:t>
            </a:r>
            <a:r>
              <a:rPr lang="fa-IR" dirty="0">
                <a:cs typeface="B Nazanin" pitchFamily="2" charset="-78"/>
              </a:rPr>
              <a:t>باید پیاپی بدون وقفه مصرف </a:t>
            </a:r>
            <a:r>
              <a:rPr lang="fa-IR" dirty="0" smtClean="0">
                <a:cs typeface="B Nazanin" pitchFamily="2" charset="-78"/>
              </a:rPr>
              <a:t>گردد</a:t>
            </a:r>
          </a:p>
          <a:p>
            <a:pPr algn="r" rtl="1"/>
            <a:endParaRPr lang="en-US" dirty="0">
              <a:cs typeface="B Nazanin"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2600435196"/>
      </p:ext>
    </p:extLst>
  </p:cSld>
  <p:clrMapOvr>
    <a:masterClrMapping/>
  </p:clrMapOvr>
  <p:transition spd="slow">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fa-IR" dirty="0"/>
          </a:p>
        </p:txBody>
      </p:sp>
      <p:sp>
        <p:nvSpPr>
          <p:cNvPr id="3" name="Content Placeholder 2"/>
          <p:cNvSpPr>
            <a:spLocks noGrp="1"/>
          </p:cNvSpPr>
          <p:nvPr>
            <p:ph idx="1"/>
          </p:nvPr>
        </p:nvSpPr>
        <p:spPr/>
        <p:txBody>
          <a:bodyPr/>
          <a:lstStyle/>
          <a:p>
            <a:r>
              <a:rPr lang="fa-IR" dirty="0" smtClean="0"/>
              <a:t>در صورت مصرف همزمان قرص حاوی </a:t>
            </a:r>
            <a:r>
              <a:rPr lang="fa-IR" dirty="0" err="1" smtClean="0"/>
              <a:t>دروسپیرونون</a:t>
            </a:r>
            <a:r>
              <a:rPr lang="fa-IR" dirty="0" smtClean="0"/>
              <a:t> و ایبوپروفن بیمار باید به کدام علامت حساستر باشد؟</a:t>
            </a:r>
          </a:p>
          <a:p>
            <a:pPr marL="514350" indent="-514350">
              <a:buFont typeface="+mj-lt"/>
              <a:buAutoNum type="alphaUcPeriod"/>
            </a:pPr>
            <a:r>
              <a:rPr lang="fa-IR" dirty="0" smtClean="0"/>
              <a:t>سردرد</a:t>
            </a:r>
          </a:p>
          <a:p>
            <a:pPr marL="514350" indent="-514350">
              <a:buFont typeface="+mj-lt"/>
              <a:buAutoNum type="alphaUcPeriod"/>
            </a:pPr>
            <a:r>
              <a:rPr lang="fa-IR" dirty="0" smtClean="0"/>
              <a:t>لکه بینی</a:t>
            </a:r>
          </a:p>
          <a:p>
            <a:pPr marL="514350" indent="-514350">
              <a:buFont typeface="+mj-lt"/>
              <a:buAutoNum type="alphaUcPeriod"/>
            </a:pPr>
            <a:r>
              <a:rPr lang="fa-IR" dirty="0" smtClean="0"/>
              <a:t>تغییر رنگ پوست</a:t>
            </a:r>
          </a:p>
          <a:p>
            <a:pPr marL="514350" indent="-514350">
              <a:buFont typeface="+mj-lt"/>
              <a:buAutoNum type="alphaUcPeriod"/>
            </a:pPr>
            <a:r>
              <a:rPr lang="fa-IR" dirty="0" smtClean="0"/>
              <a:t>خستگی و بی حالی</a:t>
            </a:r>
          </a:p>
          <a:p>
            <a:pPr marL="0" indent="0">
              <a:buNone/>
            </a:pPr>
            <a:r>
              <a:rPr lang="fa-IR" sz="2800" dirty="0" smtClean="0"/>
              <a:t>نکته: مصرف همزمان </a:t>
            </a:r>
            <a:r>
              <a:rPr lang="fa-IR" sz="2800" dirty="0" err="1" smtClean="0"/>
              <a:t>دروسپیرونون</a:t>
            </a:r>
            <a:r>
              <a:rPr lang="fa-IR" sz="2800" dirty="0" smtClean="0"/>
              <a:t> و </a:t>
            </a:r>
            <a:r>
              <a:rPr lang="en-US" sz="2800" dirty="0" smtClean="0"/>
              <a:t>NSAID</a:t>
            </a:r>
            <a:r>
              <a:rPr lang="fa-IR" sz="2800" dirty="0" smtClean="0"/>
              <a:t>ها ممکن است باعث </a:t>
            </a:r>
            <a:r>
              <a:rPr lang="fa-IR" sz="2800" dirty="0" err="1" smtClean="0"/>
              <a:t>هیپرکالمی</a:t>
            </a:r>
            <a:r>
              <a:rPr lang="fa-IR" sz="2800" dirty="0" smtClean="0"/>
              <a:t> شود و مریض باید مانیتور شود.</a:t>
            </a:r>
            <a:endParaRPr lang="fa-IR" sz="2800" dirty="0"/>
          </a:p>
        </p:txBody>
      </p:sp>
      <p:pic>
        <p:nvPicPr>
          <p:cNvPr id="4" name="Picture 2" descr="Image result for ‫یاسمین قرص‬‎"/>
          <p:cNvPicPr>
            <a:picLocks noChangeAspect="1" noChangeArrowheads="1"/>
          </p:cNvPicPr>
          <p:nvPr/>
        </p:nvPicPr>
        <p:blipFill rotWithShape="1">
          <a:blip r:embed="rId2">
            <a:extLst>
              <a:ext uri="{28A0092B-C50C-407E-A947-70E740481C1C}">
                <a14:useLocalDpi xmlns:a14="http://schemas.microsoft.com/office/drawing/2010/main" val="0"/>
              </a:ext>
            </a:extLst>
          </a:blip>
          <a:srcRect l="7969" t="12253" r="13202" b="27935"/>
          <a:stretch/>
        </p:blipFill>
        <p:spPr bwMode="auto">
          <a:xfrm>
            <a:off x="445003" y="2676103"/>
            <a:ext cx="4748312" cy="237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8707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تداخلات قرص های ضد بارداری ترکیبی</a:t>
            </a:r>
            <a:endParaRPr lang="en-US" dirty="0"/>
          </a:p>
        </p:txBody>
      </p:sp>
      <p:sp>
        <p:nvSpPr>
          <p:cNvPr id="3" name="Content Placeholder 2"/>
          <p:cNvSpPr>
            <a:spLocks noGrp="1"/>
          </p:cNvSpPr>
          <p:nvPr>
            <p:ph idx="1"/>
          </p:nvPr>
        </p:nvSpPr>
        <p:spPr/>
        <p:txBody>
          <a:bodyPr/>
          <a:lstStyle/>
          <a:p>
            <a:r>
              <a:rPr lang="fa-IR" sz="3000" dirty="0" smtClean="0"/>
              <a:t>القاء </a:t>
            </a:r>
            <a:r>
              <a:rPr lang="fa-IR" sz="3000" dirty="0" err="1"/>
              <a:t>كنندة</a:t>
            </a:r>
            <a:r>
              <a:rPr lang="fa-IR" sz="3000" dirty="0"/>
              <a:t> </a:t>
            </a:r>
            <a:r>
              <a:rPr lang="fa-IR" sz="3000" dirty="0" err="1"/>
              <a:t>فعاليت</a:t>
            </a:r>
            <a:r>
              <a:rPr lang="fa-IR" sz="3000" dirty="0"/>
              <a:t> </a:t>
            </a:r>
            <a:r>
              <a:rPr lang="fa-IR" sz="3000" dirty="0" err="1"/>
              <a:t>آنزيمهاي</a:t>
            </a:r>
            <a:r>
              <a:rPr lang="fa-IR" sz="3000" dirty="0"/>
              <a:t> </a:t>
            </a:r>
            <a:r>
              <a:rPr lang="fa-IR" sz="3000" dirty="0" err="1"/>
              <a:t>كبدي</a:t>
            </a:r>
            <a:r>
              <a:rPr lang="fa-IR" sz="3000" dirty="0"/>
              <a:t> </a:t>
            </a:r>
            <a:r>
              <a:rPr lang="fa-IR" sz="3000" dirty="0" smtClean="0"/>
              <a:t> شامل:</a:t>
            </a:r>
          </a:p>
          <a:p>
            <a:pPr marL="514350" indent="-514350">
              <a:buFont typeface="+mj-lt"/>
              <a:buAutoNum type="arabicPeriod"/>
            </a:pPr>
            <a:r>
              <a:rPr lang="en-US" sz="3000" dirty="0" err="1" smtClean="0"/>
              <a:t>griseofulvin</a:t>
            </a:r>
            <a:r>
              <a:rPr lang="en-US" sz="3000" dirty="0" smtClean="0"/>
              <a:t> </a:t>
            </a:r>
            <a:r>
              <a:rPr lang="fa-IR" sz="3000" dirty="0" smtClean="0"/>
              <a:t>(ضد قارچ)</a:t>
            </a:r>
            <a:endParaRPr lang="en-US" sz="3000" dirty="0" smtClean="0"/>
          </a:p>
          <a:p>
            <a:pPr marL="514350" indent="-514350">
              <a:buFont typeface="+mj-lt"/>
              <a:buAutoNum type="arabicPeriod"/>
            </a:pPr>
            <a:r>
              <a:rPr lang="fa-IR" sz="3000" dirty="0"/>
              <a:t>(ضد تشنج</a:t>
            </a:r>
            <a:r>
              <a:rPr lang="fa-IR" sz="3000" dirty="0" smtClean="0"/>
              <a:t>) ها به غیر از </a:t>
            </a:r>
            <a:r>
              <a:rPr lang="fa-IR" sz="3000" dirty="0" err="1" smtClean="0"/>
              <a:t>والپروات</a:t>
            </a:r>
            <a:r>
              <a:rPr lang="fa-IR" sz="3000" dirty="0" smtClean="0"/>
              <a:t> سدیم مثل </a:t>
            </a:r>
          </a:p>
          <a:p>
            <a:pPr marL="0" indent="0">
              <a:buNone/>
            </a:pPr>
            <a:r>
              <a:rPr lang="en-US" sz="3000" dirty="0" smtClean="0"/>
              <a:t>carbamazepine</a:t>
            </a:r>
            <a:r>
              <a:rPr lang="en-US" sz="3000" dirty="0"/>
              <a:t>، </a:t>
            </a:r>
            <a:r>
              <a:rPr lang="en-US" sz="3000" dirty="0" smtClean="0"/>
              <a:t> </a:t>
            </a:r>
            <a:r>
              <a:rPr lang="en-US" sz="3000" dirty="0"/>
              <a:t>،phenobarbital	</a:t>
            </a:r>
            <a:r>
              <a:rPr lang="en-US" sz="3000" dirty="0" smtClean="0"/>
              <a:t>، phenytoin</a:t>
            </a:r>
            <a:r>
              <a:rPr lang="en-US" sz="3000" dirty="0"/>
              <a:t>	</a:t>
            </a:r>
            <a:r>
              <a:rPr lang="en-US" sz="3000" dirty="0" smtClean="0"/>
              <a:t>،</a:t>
            </a:r>
            <a:r>
              <a:rPr lang="en-US" sz="3000" dirty="0" err="1" smtClean="0"/>
              <a:t>oxcarbazepine</a:t>
            </a:r>
            <a:r>
              <a:rPr lang="fa-IR" sz="3000" dirty="0" smtClean="0"/>
              <a:t> </a:t>
            </a:r>
            <a:r>
              <a:rPr lang="en-US" sz="3000" dirty="0" smtClean="0"/>
              <a:t> </a:t>
            </a:r>
            <a:r>
              <a:rPr lang="en-US" sz="3000" dirty="0" err="1" smtClean="0"/>
              <a:t>topiramate</a:t>
            </a:r>
            <a:r>
              <a:rPr lang="en-US" sz="3000" dirty="0" smtClean="0"/>
              <a:t> </a:t>
            </a:r>
            <a:r>
              <a:rPr lang="en-US" sz="3000" dirty="0"/>
              <a:t>	</a:t>
            </a:r>
            <a:endParaRPr lang="en-US" sz="3000" dirty="0" smtClean="0"/>
          </a:p>
          <a:p>
            <a:pPr marL="0" indent="0">
              <a:buNone/>
            </a:pPr>
            <a:r>
              <a:rPr lang="fa-IR" sz="3000" dirty="0" smtClean="0"/>
              <a:t>3. داروهای ضد سل</a:t>
            </a:r>
            <a:r>
              <a:rPr lang="en-US" sz="3000" dirty="0" err="1" smtClean="0"/>
              <a:t>rifabutin</a:t>
            </a:r>
            <a:r>
              <a:rPr lang="fa-IR" sz="3000" dirty="0" smtClean="0"/>
              <a:t> و </a:t>
            </a:r>
            <a:r>
              <a:rPr lang="en-US" sz="3000" dirty="0" smtClean="0"/>
              <a:t>rifampin</a:t>
            </a:r>
            <a:endParaRPr lang="fa-IR" sz="3000" dirty="0" smtClean="0"/>
          </a:p>
          <a:p>
            <a:r>
              <a:rPr lang="fa-IR" sz="3000" dirty="0" smtClean="0"/>
              <a:t>آنتی بیوتیک ها-فقط اثر ترکیبی ها را کم می کنند مثل</a:t>
            </a:r>
          </a:p>
          <a:p>
            <a:pPr marL="0" indent="0">
              <a:buNone/>
            </a:pPr>
            <a:r>
              <a:rPr lang="en-US" sz="3000" dirty="0"/>
              <a:t>doxycycline ،ampicillin </a:t>
            </a:r>
            <a:r>
              <a:rPr lang="fa-IR" sz="3000" dirty="0" smtClean="0"/>
              <a:t> و </a:t>
            </a:r>
            <a:r>
              <a:rPr lang="en-US" sz="3000" dirty="0" err="1" smtClean="0"/>
              <a:t>Amoxicilline</a:t>
            </a:r>
            <a:endParaRPr lang="fa-IR" sz="3000" dirty="0" smtClean="0"/>
          </a:p>
          <a:p>
            <a:pPr marL="0" indent="0">
              <a:buNone/>
            </a:pPr>
            <a:r>
              <a:rPr lang="fa-IR" sz="3000" dirty="0" smtClean="0"/>
              <a:t>تا 4 هفته بعد از قطع دارو باید از روش فیزیکی هم استفاده شود.</a:t>
            </a:r>
          </a:p>
          <a:p>
            <a:pPr marL="0" indent="0">
              <a:buNone/>
            </a:pPr>
            <a:r>
              <a:rPr lang="fa-IR" sz="3000" dirty="0" smtClean="0"/>
              <a:t>بیش از 70 دارو با ضد بارداری ها تداخل دارند.</a:t>
            </a:r>
            <a:endParaRPr lang="en-US" sz="3000" dirty="0"/>
          </a:p>
        </p:txBody>
      </p:sp>
    </p:spTree>
    <p:extLst>
      <p:ext uri="{BB962C8B-B14F-4D97-AF65-F5344CB8AC3E}">
        <p14:creationId xmlns:p14="http://schemas.microsoft.com/office/powerpoint/2010/main" val="23932927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تداخلات فقط </a:t>
            </a:r>
            <a:r>
              <a:rPr lang="fa-IR" dirty="0" err="1" smtClean="0"/>
              <a:t>پروژسترونی</a:t>
            </a:r>
            <a:endParaRPr lang="en-US" dirty="0"/>
          </a:p>
        </p:txBody>
      </p:sp>
      <p:sp>
        <p:nvSpPr>
          <p:cNvPr id="3" name="Content Placeholder 2"/>
          <p:cNvSpPr>
            <a:spLocks noGrp="1"/>
          </p:cNvSpPr>
          <p:nvPr>
            <p:ph idx="1"/>
          </p:nvPr>
        </p:nvSpPr>
        <p:spPr/>
        <p:txBody>
          <a:bodyPr/>
          <a:lstStyle/>
          <a:p>
            <a:r>
              <a:rPr lang="fa-IR" dirty="0" smtClean="0"/>
              <a:t>با آنتی بیوتیک ها تداخل ندارد</a:t>
            </a:r>
          </a:p>
          <a:p>
            <a:r>
              <a:rPr lang="fa-IR" dirty="0" smtClean="0"/>
              <a:t>تداخل با </a:t>
            </a:r>
            <a:r>
              <a:rPr lang="fa-IR" dirty="0" err="1" smtClean="0"/>
              <a:t>القاگرهای</a:t>
            </a:r>
            <a:r>
              <a:rPr lang="fa-IR" dirty="0" smtClean="0"/>
              <a:t> </a:t>
            </a:r>
            <a:r>
              <a:rPr lang="fa-IR" dirty="0" err="1" smtClean="0"/>
              <a:t>انزیمی</a:t>
            </a:r>
            <a:endParaRPr lang="fa-IR" dirty="0" smtClean="0"/>
          </a:p>
          <a:p>
            <a:r>
              <a:rPr lang="fa-IR" dirty="0" smtClean="0"/>
              <a:t>مناسب تر در </a:t>
            </a:r>
            <a:r>
              <a:rPr lang="fa-IR" dirty="0" err="1" smtClean="0"/>
              <a:t>بیتحرکی</a:t>
            </a:r>
            <a:r>
              <a:rPr lang="fa-IR" dirty="0" smtClean="0"/>
              <a:t> زیاد مثل جراحی های پا</a:t>
            </a:r>
          </a:p>
          <a:p>
            <a:r>
              <a:rPr lang="fa-IR" dirty="0"/>
              <a:t>3 ساعت </a:t>
            </a:r>
            <a:r>
              <a:rPr lang="fa-IR" dirty="0" err="1" smtClean="0"/>
              <a:t>تأخير</a:t>
            </a:r>
            <a:r>
              <a:rPr lang="fa-IR" dirty="0" smtClean="0"/>
              <a:t> در مصرف این قرص ها مشکل </a:t>
            </a:r>
            <a:r>
              <a:rPr lang="fa-IR" dirty="0" err="1" smtClean="0"/>
              <a:t>زاست</a:t>
            </a:r>
            <a:endParaRPr lang="fa-IR" dirty="0" smtClean="0"/>
          </a:p>
          <a:p>
            <a:r>
              <a:rPr lang="fa-IR" dirty="0"/>
              <a:t>نکته: اسهال باعث کاهش جذب </a:t>
            </a:r>
            <a:r>
              <a:rPr lang="fa-IR" dirty="0" smtClean="0"/>
              <a:t>قرصهای ضد بارداری و کاهش اثر </a:t>
            </a:r>
            <a:r>
              <a:rPr lang="fa-IR" dirty="0" err="1" smtClean="0"/>
              <a:t>انها</a:t>
            </a:r>
            <a:r>
              <a:rPr lang="fa-IR" dirty="0" smtClean="0"/>
              <a:t> می شود.</a:t>
            </a:r>
            <a:endParaRPr lang="fa-IR" dirty="0"/>
          </a:p>
          <a:p>
            <a:endParaRPr lang="en-US" dirty="0"/>
          </a:p>
        </p:txBody>
      </p:sp>
    </p:spTree>
    <p:extLst>
      <p:ext uri="{BB962C8B-B14F-4D97-AF65-F5344CB8AC3E}">
        <p14:creationId xmlns:p14="http://schemas.microsoft.com/office/powerpoint/2010/main" val="41719226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fa-IR" dirty="0"/>
          </a:p>
        </p:txBody>
      </p:sp>
      <p:sp>
        <p:nvSpPr>
          <p:cNvPr id="3" name="Content Placeholder 2"/>
          <p:cNvSpPr>
            <a:spLocks noGrp="1"/>
          </p:cNvSpPr>
          <p:nvPr>
            <p:ph idx="1"/>
          </p:nvPr>
        </p:nvSpPr>
        <p:spPr>
          <a:xfrm>
            <a:off x="450384" y="1303656"/>
            <a:ext cx="8229600" cy="4525963"/>
          </a:xfrm>
        </p:spPr>
        <p:txBody>
          <a:bodyPr/>
          <a:lstStyle/>
          <a:p>
            <a:pPr algn="just"/>
            <a:r>
              <a:rPr lang="fa-IR" sz="2800" dirty="0" smtClean="0"/>
              <a:t>یک زن 34 ساله به علت قاعدگی با خونریزی شدید و دردناک در سه ماهه اخیر به پزشک مراجعه کرده است. معاینات نشاندهنده </a:t>
            </a:r>
            <a:r>
              <a:rPr lang="fa-IR" sz="2800" dirty="0" err="1" smtClean="0"/>
              <a:t>فیبروم</a:t>
            </a:r>
            <a:r>
              <a:rPr lang="fa-IR" sz="2800" dirty="0" smtClean="0"/>
              <a:t> رحم بوده است که نیاز به جراحی دارد. برای کاهش علائم مریض قبل از جراحی کدام دارو مناسب است؟</a:t>
            </a:r>
          </a:p>
          <a:p>
            <a:pPr>
              <a:buFont typeface="+mj-lt"/>
              <a:buAutoNum type="alphaUcPeriod"/>
            </a:pPr>
            <a:r>
              <a:rPr lang="fa-IR" sz="2800" dirty="0" err="1" smtClean="0"/>
              <a:t>اتینیل</a:t>
            </a:r>
            <a:r>
              <a:rPr lang="fa-IR" sz="2800" dirty="0" smtClean="0"/>
              <a:t> </a:t>
            </a:r>
            <a:r>
              <a:rPr lang="fa-IR" sz="2800" dirty="0" err="1" smtClean="0"/>
              <a:t>استرادیول</a:t>
            </a:r>
            <a:endParaRPr lang="en-US" sz="2800" dirty="0"/>
          </a:p>
          <a:p>
            <a:pPr marL="228600" indent="-228600">
              <a:buFont typeface="+mj-lt"/>
              <a:buAutoNum type="alphaUcPeriod"/>
            </a:pPr>
            <a:r>
              <a:rPr lang="fa-IR" sz="2800" dirty="0" smtClean="0"/>
              <a:t> قرص های </a:t>
            </a:r>
            <a:r>
              <a:rPr lang="en-US" sz="2800" dirty="0" smtClean="0"/>
              <a:t>HD</a:t>
            </a:r>
            <a:endParaRPr lang="en-US" sz="2800" dirty="0"/>
          </a:p>
          <a:p>
            <a:pPr>
              <a:buFont typeface="+mj-lt"/>
              <a:buAutoNum type="alphaUcPeriod"/>
            </a:pPr>
            <a:r>
              <a:rPr lang="fa-IR" sz="2800" dirty="0" err="1" smtClean="0"/>
              <a:t>فیناستراید</a:t>
            </a:r>
            <a:endParaRPr lang="en-US" sz="2800" dirty="0"/>
          </a:p>
          <a:p>
            <a:pPr>
              <a:buFont typeface="+mj-lt"/>
              <a:buAutoNum type="alphaUcPeriod"/>
            </a:pPr>
            <a:r>
              <a:rPr lang="fa-IR" sz="2800" dirty="0" err="1" smtClean="0"/>
              <a:t>میزوپروستول</a:t>
            </a:r>
            <a:endParaRPr lang="en-US" sz="2800" dirty="0"/>
          </a:p>
          <a:p>
            <a:pPr>
              <a:buFont typeface="+mj-lt"/>
              <a:buAutoNum type="alphaUcPeriod"/>
            </a:pPr>
            <a:r>
              <a:rPr lang="fa-IR" sz="2800" dirty="0" err="1" smtClean="0"/>
              <a:t>مدروکسی</a:t>
            </a:r>
            <a:r>
              <a:rPr lang="fa-IR" sz="2800" dirty="0" smtClean="0"/>
              <a:t> پروژسترون</a:t>
            </a:r>
          </a:p>
          <a:p>
            <a:pPr marL="0" indent="0">
              <a:buNone/>
            </a:pPr>
            <a:r>
              <a:rPr lang="fa-IR" sz="2800" dirty="0" smtClean="0"/>
              <a:t>نکته: استروژن باعث تکثیر </a:t>
            </a:r>
            <a:r>
              <a:rPr lang="fa-IR" sz="2800" dirty="0" err="1" smtClean="0"/>
              <a:t>اندومتر</a:t>
            </a:r>
            <a:r>
              <a:rPr lang="fa-IR" sz="2800" dirty="0" smtClean="0"/>
              <a:t> و تشدید </a:t>
            </a:r>
            <a:r>
              <a:rPr lang="fa-IR" sz="2800" dirty="0" err="1" smtClean="0"/>
              <a:t>فیبروئید</a:t>
            </a:r>
            <a:r>
              <a:rPr lang="fa-IR" sz="2800" dirty="0" smtClean="0"/>
              <a:t> رحم می شود-پاسخ </a:t>
            </a:r>
            <a:r>
              <a:rPr lang="en-US" sz="2800" dirty="0" smtClean="0"/>
              <a:t>E</a:t>
            </a:r>
            <a:r>
              <a:rPr lang="fa-IR" sz="2800" dirty="0" smtClean="0"/>
              <a:t>.</a:t>
            </a:r>
            <a:endParaRPr lang="fa-IR" sz="2800" dirty="0"/>
          </a:p>
          <a:p>
            <a:endParaRPr lang="fa-IR" sz="2800" dirty="0"/>
          </a:p>
        </p:txBody>
      </p:sp>
    </p:spTree>
    <p:extLst>
      <p:ext uri="{BB962C8B-B14F-4D97-AF65-F5344CB8AC3E}">
        <p14:creationId xmlns:p14="http://schemas.microsoft.com/office/powerpoint/2010/main" val="2733760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Uterine fibroma</a:t>
            </a:r>
            <a:endParaRPr lang="fa-IR" dirty="0"/>
          </a:p>
        </p:txBody>
      </p:sp>
      <p:sp>
        <p:nvSpPr>
          <p:cNvPr id="3" name="Content Placeholder 2"/>
          <p:cNvSpPr>
            <a:spLocks noGrp="1"/>
          </p:cNvSpPr>
          <p:nvPr>
            <p:ph idx="1"/>
          </p:nvPr>
        </p:nvSpPr>
        <p:spPr>
          <a:xfrm>
            <a:off x="457200" y="1417638"/>
            <a:ext cx="8229600" cy="4525963"/>
          </a:xfrm>
        </p:spPr>
        <p:txBody>
          <a:bodyPr/>
          <a:lstStyle/>
          <a:p>
            <a:pPr marL="0" indent="0">
              <a:buNone/>
            </a:pPr>
            <a:r>
              <a:rPr lang="fa-IR" dirty="0" smtClean="0"/>
              <a:t>درمان: جلوگیری از پریود شدن با ضد بارداری پروژسترونی</a:t>
            </a:r>
            <a:endParaRPr lang="fa-IR" dirty="0"/>
          </a:p>
        </p:txBody>
      </p:sp>
      <p:pic>
        <p:nvPicPr>
          <p:cNvPr id="12290" name="Picture 2" descr="Image result for uterine fibro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78" y="2059698"/>
            <a:ext cx="8761022" cy="425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57518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انواع قرص های ضد </a:t>
            </a:r>
            <a:r>
              <a:rPr lang="fa-IR" dirty="0" smtClean="0"/>
              <a:t>بارداری</a:t>
            </a:r>
            <a:endParaRPr lang="en-US" dirty="0"/>
          </a:p>
        </p:txBody>
      </p:sp>
      <p:sp>
        <p:nvSpPr>
          <p:cNvPr id="3" name="Content Placeholder 2"/>
          <p:cNvSpPr>
            <a:spLocks noGrp="1"/>
          </p:cNvSpPr>
          <p:nvPr>
            <p:ph idx="1"/>
          </p:nvPr>
        </p:nvSpPr>
        <p:spPr>
          <a:xfrm>
            <a:off x="475208" y="1033189"/>
            <a:ext cx="8229600" cy="4525963"/>
          </a:xfrm>
        </p:spPr>
        <p:txBody>
          <a:bodyPr/>
          <a:lstStyle/>
          <a:p>
            <a:pPr marL="514350" indent="-514350">
              <a:buFont typeface="+mj-lt"/>
              <a:buAutoNum type="arabicPeriod"/>
            </a:pPr>
            <a:r>
              <a:rPr lang="fa-IR" b="1" dirty="0" smtClean="0"/>
              <a:t>پروژسترونی شامل مینی پیل</a:t>
            </a:r>
            <a:endParaRPr lang="fa-IR" b="1" dirty="0"/>
          </a:p>
          <a:p>
            <a:pPr marL="514350" indent="-514350">
              <a:buFont typeface="+mj-lt"/>
              <a:buAutoNum type="arabicPeriod"/>
            </a:pPr>
            <a:r>
              <a:rPr lang="fa-IR" b="1" dirty="0"/>
              <a:t>ترکیبی</a:t>
            </a:r>
            <a:r>
              <a:rPr lang="fa-IR" dirty="0"/>
              <a:t> (يك اسـتروژن (اتینیل استرادیول) و يـك </a:t>
            </a:r>
            <a:r>
              <a:rPr lang="fa-IR" dirty="0" err="1"/>
              <a:t>پروژسـترون</a:t>
            </a:r>
            <a:r>
              <a:rPr lang="fa-IR" dirty="0" smtClean="0"/>
              <a:t>) مثل:</a:t>
            </a:r>
            <a:endParaRPr lang="fa-IR" dirty="0"/>
          </a:p>
          <a:p>
            <a:pPr marL="514350" indent="-514350">
              <a:buFont typeface="+mj-lt"/>
              <a:buAutoNum type="alphaUcPeriod"/>
            </a:pPr>
            <a:r>
              <a:rPr lang="fa-IR" dirty="0" smtClean="0"/>
              <a:t>منوفازيـك مثل </a:t>
            </a:r>
            <a:r>
              <a:rPr lang="en-US" dirty="0" smtClean="0"/>
              <a:t>:LD</a:t>
            </a:r>
            <a:r>
              <a:rPr lang="fa-IR" dirty="0" smtClean="0"/>
              <a:t> و </a:t>
            </a:r>
            <a:r>
              <a:rPr lang="en-US" dirty="0" smtClean="0"/>
              <a:t>HD</a:t>
            </a:r>
            <a:endParaRPr lang="fa-IR" dirty="0"/>
          </a:p>
          <a:p>
            <a:pPr marL="514350" indent="-514350">
              <a:buFont typeface="+mj-lt"/>
              <a:buAutoNum type="alphaUcPeriod"/>
            </a:pPr>
            <a:r>
              <a:rPr lang="fa-IR" dirty="0" err="1" smtClean="0"/>
              <a:t>تریفازيـك</a:t>
            </a:r>
            <a:endParaRPr lang="fa-IR" dirty="0" smtClean="0"/>
          </a:p>
          <a:p>
            <a:endParaRPr lang="en-US" dirty="0"/>
          </a:p>
        </p:txBody>
      </p:sp>
      <p:pic>
        <p:nvPicPr>
          <p:cNvPr id="4" name="Picture 3"/>
          <p:cNvPicPr>
            <a:picLocks noChangeAspect="1"/>
          </p:cNvPicPr>
          <p:nvPr/>
        </p:nvPicPr>
        <p:blipFill rotWithShape="1">
          <a:blip r:embed="rId2"/>
          <a:srcRect l="6891" r="15997" b="12758"/>
          <a:stretch/>
        </p:blipFill>
        <p:spPr>
          <a:xfrm>
            <a:off x="457200" y="4058047"/>
            <a:ext cx="3672408" cy="2767161"/>
          </a:xfrm>
          <a:prstGeom prst="rect">
            <a:avLst/>
          </a:prstGeom>
        </p:spPr>
      </p:pic>
      <p:pic>
        <p:nvPicPr>
          <p:cNvPr id="3074" name="Picture 2" descr="Image result for ‫قرص ضد بارداری شیردهی‬‎"/>
          <p:cNvPicPr>
            <a:picLocks noChangeAspect="1" noChangeArrowheads="1"/>
          </p:cNvPicPr>
          <p:nvPr/>
        </p:nvPicPr>
        <p:blipFill rotWithShape="1">
          <a:blip r:embed="rId3">
            <a:extLst>
              <a:ext uri="{28A0092B-C50C-407E-A947-70E740481C1C}">
                <a14:useLocalDpi xmlns:a14="http://schemas.microsoft.com/office/drawing/2010/main" val="0"/>
              </a:ext>
            </a:extLst>
          </a:blip>
          <a:srcRect l="4919" t="11097" r="3624" b="10836"/>
          <a:stretch/>
        </p:blipFill>
        <p:spPr bwMode="auto">
          <a:xfrm>
            <a:off x="4147616" y="4592960"/>
            <a:ext cx="4910946"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7586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نحوه استفاده از قرص های ضد بارداری در بیماران ایدزی</a:t>
            </a:r>
            <a:endParaRPr lang="en-US" dirty="0"/>
          </a:p>
        </p:txBody>
      </p:sp>
      <p:sp>
        <p:nvSpPr>
          <p:cNvPr id="3" name="Content Placeholder 2"/>
          <p:cNvSpPr>
            <a:spLocks noGrp="1"/>
          </p:cNvSpPr>
          <p:nvPr>
            <p:ph idx="1"/>
          </p:nvPr>
        </p:nvSpPr>
        <p:spPr/>
        <p:txBody>
          <a:bodyPr/>
          <a:lstStyle/>
          <a:p>
            <a:r>
              <a:rPr lang="fa-IR" dirty="0" smtClean="0"/>
              <a:t>کاندوم و قرص </a:t>
            </a:r>
            <a:r>
              <a:rPr lang="en-US" dirty="0" smtClean="0"/>
              <a:t>HD</a:t>
            </a:r>
          </a:p>
          <a:p>
            <a:r>
              <a:rPr lang="fa-IR" dirty="0" smtClean="0"/>
              <a:t>قدرت ضد </a:t>
            </a:r>
            <a:r>
              <a:rPr lang="fa-IR" dirty="0" err="1" smtClean="0"/>
              <a:t>بارداریها</a:t>
            </a:r>
            <a:r>
              <a:rPr lang="fa-IR" dirty="0" smtClean="0"/>
              <a:t> و کاهش لکه بینی رابطه مستقیم دارند.</a:t>
            </a:r>
          </a:p>
          <a:p>
            <a:r>
              <a:rPr lang="fa-IR" dirty="0" smtClean="0"/>
              <a:t>رتبه بندی ضد بارداری ها از نظر </a:t>
            </a:r>
            <a:r>
              <a:rPr lang="fa-IR" dirty="0" smtClean="0"/>
              <a:t>قدرت:</a:t>
            </a:r>
            <a:endParaRPr lang="fa-IR" dirty="0" smtClean="0"/>
          </a:p>
          <a:p>
            <a:pPr marL="0" indent="0">
              <a:buNone/>
            </a:pPr>
            <a:r>
              <a:rPr lang="fa-IR" dirty="0" err="1" smtClean="0"/>
              <a:t>پروژسترونی</a:t>
            </a:r>
            <a:r>
              <a:rPr lang="fa-IR" dirty="0" smtClean="0"/>
              <a:t> &lt; </a:t>
            </a:r>
            <a:r>
              <a:rPr lang="en-US" dirty="0" smtClean="0"/>
              <a:t>LD</a:t>
            </a:r>
            <a:r>
              <a:rPr lang="fa-IR" dirty="0" smtClean="0"/>
              <a:t> </a:t>
            </a:r>
            <a:r>
              <a:rPr lang="en-US" dirty="0" smtClean="0"/>
              <a:t>&gt;</a:t>
            </a:r>
            <a:r>
              <a:rPr lang="fa-IR" dirty="0" smtClean="0"/>
              <a:t> </a:t>
            </a:r>
            <a:r>
              <a:rPr lang="en-US" dirty="0" smtClean="0"/>
              <a:t>HD</a:t>
            </a:r>
            <a:endParaRPr lang="en-US" dirty="0"/>
          </a:p>
        </p:txBody>
      </p:sp>
      <p:pic>
        <p:nvPicPr>
          <p:cNvPr id="5" name="Picture 4"/>
          <p:cNvPicPr>
            <a:picLocks noChangeAspect="1"/>
          </p:cNvPicPr>
          <p:nvPr/>
        </p:nvPicPr>
        <p:blipFill>
          <a:blip r:embed="rId2"/>
          <a:stretch>
            <a:fillRect/>
          </a:stretch>
        </p:blipFill>
        <p:spPr>
          <a:xfrm>
            <a:off x="755576" y="3863181"/>
            <a:ext cx="1752600" cy="2619375"/>
          </a:xfrm>
          <a:prstGeom prst="rect">
            <a:avLst/>
          </a:prstGeom>
        </p:spPr>
      </p:pic>
    </p:spTree>
    <p:extLst>
      <p:ext uri="{BB962C8B-B14F-4D97-AF65-F5344CB8AC3E}">
        <p14:creationId xmlns:p14="http://schemas.microsoft.com/office/powerpoint/2010/main" val="30938360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en-US" dirty="0"/>
          </a:p>
        </p:txBody>
      </p:sp>
      <p:sp>
        <p:nvSpPr>
          <p:cNvPr id="3" name="Content Placeholder 2"/>
          <p:cNvSpPr>
            <a:spLocks noGrp="1"/>
          </p:cNvSpPr>
          <p:nvPr>
            <p:ph idx="1"/>
          </p:nvPr>
        </p:nvSpPr>
        <p:spPr>
          <a:xfrm>
            <a:off x="457200" y="1417638"/>
            <a:ext cx="8229600" cy="4708525"/>
          </a:xfrm>
        </p:spPr>
        <p:txBody>
          <a:bodyPr/>
          <a:lstStyle/>
          <a:p>
            <a:pPr algn="r"/>
            <a:r>
              <a:rPr lang="fa-IR" sz="2800" dirty="0" smtClean="0"/>
              <a:t>در یک چکاب یک زن 32 ساله مبتلای به فشار خون (16 روی 9) دیده شد. زن سالم است و ضد بارداری خوراکی </a:t>
            </a:r>
            <a:r>
              <a:rPr lang="en-US" sz="2800" dirty="0" err="1" smtClean="0"/>
              <a:t>ethinyl</a:t>
            </a:r>
            <a:r>
              <a:rPr lang="en-US" sz="2800" dirty="0" smtClean="0"/>
              <a:t> estradiol </a:t>
            </a:r>
            <a:r>
              <a:rPr lang="fa-IR" sz="2800" dirty="0" smtClean="0"/>
              <a:t>و</a:t>
            </a:r>
            <a:r>
              <a:rPr lang="en-US" sz="2800" dirty="0" smtClean="0"/>
              <a:t> </a:t>
            </a:r>
            <a:r>
              <a:rPr lang="en-US" sz="2800" dirty="0" err="1" smtClean="0"/>
              <a:t>norgestrel</a:t>
            </a:r>
            <a:r>
              <a:rPr lang="en-US" sz="2800" dirty="0" smtClean="0"/>
              <a:t> </a:t>
            </a:r>
            <a:r>
              <a:rPr lang="fa-IR" sz="2800" dirty="0" smtClean="0"/>
              <a:t> از دو ماه قبل مصرف می شود. پزشک تصمیم گرفت که قرص های ضد بارداری را به </a:t>
            </a:r>
            <a:r>
              <a:rPr lang="en-US" sz="2800" dirty="0" err="1" smtClean="0"/>
              <a:t>ethinyl</a:t>
            </a:r>
            <a:r>
              <a:rPr lang="en-US" sz="2800" dirty="0" smtClean="0"/>
              <a:t> estradiol </a:t>
            </a:r>
            <a:r>
              <a:rPr lang="fa-IR" sz="2800" dirty="0" smtClean="0"/>
              <a:t>و </a:t>
            </a:r>
            <a:r>
              <a:rPr lang="en-US" sz="2800" dirty="0" smtClean="0"/>
              <a:t> </a:t>
            </a:r>
            <a:r>
              <a:rPr lang="en-US" sz="2800" dirty="0" err="1" smtClean="0"/>
              <a:t>drospirenone</a:t>
            </a:r>
            <a:r>
              <a:rPr lang="fa-IR" sz="2800" dirty="0" smtClean="0"/>
              <a:t>تغییر دهد. کدام </a:t>
            </a:r>
            <a:r>
              <a:rPr lang="fa-IR" sz="2800" dirty="0" err="1" smtClean="0"/>
              <a:t>یون</a:t>
            </a:r>
            <a:r>
              <a:rPr lang="fa-IR" sz="2800" dirty="0" smtClean="0"/>
              <a:t> ممکن است در بدن کاهش یابد؟</a:t>
            </a:r>
            <a:endParaRPr lang="en-US" sz="2800" dirty="0" smtClean="0"/>
          </a:p>
          <a:p>
            <a:pPr marL="0" indent="0" algn="l" rtl="0">
              <a:buNone/>
            </a:pPr>
            <a:r>
              <a:rPr lang="en-US" sz="2800" dirty="0" smtClean="0"/>
              <a:t>A</a:t>
            </a:r>
            <a:r>
              <a:rPr lang="en-US" sz="2800" dirty="0"/>
              <a:t>. Potassium</a:t>
            </a:r>
          </a:p>
          <a:p>
            <a:pPr marL="0" indent="0" algn="l" rtl="0">
              <a:buNone/>
            </a:pPr>
            <a:r>
              <a:rPr lang="en-US" sz="2800" dirty="0"/>
              <a:t>B. Sodium</a:t>
            </a:r>
          </a:p>
          <a:p>
            <a:pPr marL="0" indent="0" algn="l" rtl="0">
              <a:buNone/>
            </a:pPr>
            <a:r>
              <a:rPr lang="en-US" sz="2800" dirty="0"/>
              <a:t>C. Magnesium</a:t>
            </a:r>
          </a:p>
          <a:p>
            <a:pPr marL="0" indent="0" algn="l" rtl="0">
              <a:buNone/>
            </a:pPr>
            <a:r>
              <a:rPr lang="en-US" sz="2800" dirty="0"/>
              <a:t>D. Calcium</a:t>
            </a:r>
          </a:p>
          <a:p>
            <a:pPr marL="0" indent="0" algn="l" rtl="0">
              <a:buNone/>
            </a:pPr>
            <a:r>
              <a:rPr lang="en-US" sz="2800" dirty="0"/>
              <a:t>E. </a:t>
            </a:r>
            <a:r>
              <a:rPr lang="en-US" sz="2800" dirty="0" smtClean="0"/>
              <a:t>Bicarbonate</a:t>
            </a:r>
          </a:p>
          <a:p>
            <a:pPr marL="0" indent="0" algn="r">
              <a:buNone/>
            </a:pPr>
            <a:r>
              <a:rPr lang="fa-IR" sz="2800" dirty="0" smtClean="0"/>
              <a:t>نکته: </a:t>
            </a:r>
            <a:r>
              <a:rPr lang="fa-IR" sz="2800" dirty="0" err="1" smtClean="0"/>
              <a:t>دروسپیرونون</a:t>
            </a:r>
            <a:r>
              <a:rPr lang="fa-IR" sz="2800" dirty="0" smtClean="0"/>
              <a:t> </a:t>
            </a:r>
            <a:r>
              <a:rPr lang="fa-IR" sz="2800" dirty="0" err="1" smtClean="0"/>
              <a:t>انتاگونیست</a:t>
            </a:r>
            <a:r>
              <a:rPr lang="fa-IR" sz="2800" dirty="0" smtClean="0"/>
              <a:t> </a:t>
            </a:r>
            <a:r>
              <a:rPr lang="fa-IR" sz="2800" dirty="0" err="1" smtClean="0"/>
              <a:t>الدسترون</a:t>
            </a:r>
            <a:r>
              <a:rPr lang="fa-IR" sz="2800" dirty="0" smtClean="0"/>
              <a:t> نیز هست.</a:t>
            </a:r>
            <a:endParaRPr lang="en-US" sz="2800" dirty="0"/>
          </a:p>
        </p:txBody>
      </p:sp>
    </p:spTree>
    <p:extLst>
      <p:ext uri="{BB962C8B-B14F-4D97-AF65-F5344CB8AC3E}">
        <p14:creationId xmlns:p14="http://schemas.microsoft.com/office/powerpoint/2010/main" val="35710974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en-US" dirty="0"/>
          </a:p>
        </p:txBody>
      </p:sp>
      <p:sp>
        <p:nvSpPr>
          <p:cNvPr id="3" name="Content Placeholder 2"/>
          <p:cNvSpPr>
            <a:spLocks noGrp="1"/>
          </p:cNvSpPr>
          <p:nvPr>
            <p:ph idx="1"/>
          </p:nvPr>
        </p:nvSpPr>
        <p:spPr>
          <a:xfrm>
            <a:off x="457200" y="1417638"/>
            <a:ext cx="8229600" cy="4525963"/>
          </a:xfrm>
        </p:spPr>
        <p:txBody>
          <a:bodyPr/>
          <a:lstStyle/>
          <a:p>
            <a:r>
              <a:rPr lang="fa-IR" sz="3000" dirty="0" smtClean="0"/>
              <a:t>یک زن 34 ساله از تورم و درد قوزک چپ خود شکایت دارد. زن فشار خون هم دارد. او از یک ضد بارداری </a:t>
            </a:r>
            <a:r>
              <a:rPr lang="en-US" sz="3000" dirty="0" err="1"/>
              <a:t>Desogestrel</a:t>
            </a:r>
            <a:r>
              <a:rPr lang="en-US" sz="3000" dirty="0"/>
              <a:t> 0.15mg+Ethinylestradiol </a:t>
            </a:r>
            <a:r>
              <a:rPr lang="en-US" sz="3000" dirty="0" smtClean="0"/>
              <a:t>20mcg</a:t>
            </a:r>
            <a:r>
              <a:rPr lang="fa-IR" sz="3000" dirty="0" smtClean="0"/>
              <a:t> استفاده می کند. پزشک ضد بارداری او را تغییر می دهد. کدام ضد بارداری برای او مناسب تر است؟</a:t>
            </a:r>
            <a:endParaRPr lang="en-US" sz="3000" dirty="0" smtClean="0"/>
          </a:p>
          <a:p>
            <a:pPr algn="l" rtl="0">
              <a:buFont typeface="+mj-lt"/>
              <a:buAutoNum type="alphaUcPeriod"/>
            </a:pPr>
            <a:r>
              <a:rPr lang="en-US" sz="3000" dirty="0" err="1"/>
              <a:t>Chlormadinone+Ethinyl</a:t>
            </a:r>
            <a:r>
              <a:rPr lang="en-US" sz="3000" dirty="0"/>
              <a:t> </a:t>
            </a:r>
            <a:r>
              <a:rPr lang="en-US" sz="3000" dirty="0" smtClean="0"/>
              <a:t>Estradiol</a:t>
            </a:r>
          </a:p>
          <a:p>
            <a:pPr algn="l" rtl="0">
              <a:buFont typeface="+mj-lt"/>
              <a:buAutoNum type="alphaUcPeriod"/>
            </a:pPr>
            <a:r>
              <a:rPr lang="en-US" sz="3000" dirty="0" err="1" smtClean="0"/>
              <a:t>Levonorgestrel</a:t>
            </a:r>
            <a:endParaRPr lang="en-US" sz="3000" dirty="0" smtClean="0"/>
          </a:p>
          <a:p>
            <a:pPr algn="l" rtl="0">
              <a:buFont typeface="+mj-lt"/>
              <a:buAutoNum type="alphaUcPeriod"/>
            </a:pPr>
            <a:r>
              <a:rPr lang="en-US" sz="3000" dirty="0" err="1" smtClean="0"/>
              <a:t>Dienogest</a:t>
            </a:r>
            <a:endParaRPr lang="en-US" sz="3000" dirty="0" smtClean="0"/>
          </a:p>
          <a:p>
            <a:pPr algn="l" rtl="0">
              <a:buFont typeface="+mj-lt"/>
              <a:buAutoNum type="alphaUcPeriod"/>
            </a:pPr>
            <a:r>
              <a:rPr lang="en-US" sz="3000" dirty="0" err="1" smtClean="0"/>
              <a:t>Dienogest+Ethinylestradiol</a:t>
            </a:r>
            <a:endParaRPr lang="en-US" sz="3000" dirty="0" smtClean="0"/>
          </a:p>
          <a:p>
            <a:pPr algn="l" rtl="0">
              <a:buFont typeface="+mj-lt"/>
              <a:buAutoNum type="alphaUcPeriod"/>
            </a:pPr>
            <a:r>
              <a:rPr lang="en-US" sz="3000" dirty="0" err="1"/>
              <a:t>Drospirenone</a:t>
            </a:r>
            <a:endParaRPr lang="en-US" sz="3000" dirty="0"/>
          </a:p>
        </p:txBody>
      </p:sp>
    </p:spTree>
    <p:extLst>
      <p:ext uri="{BB962C8B-B14F-4D97-AF65-F5344CB8AC3E}">
        <p14:creationId xmlns:p14="http://schemas.microsoft.com/office/powerpoint/2010/main" val="2629895895"/>
      </p:ext>
    </p:extLst>
  </p:cSld>
  <p:clrMapOvr>
    <a:masterClrMapping/>
  </p:clrMapOvr>
  <p:transition spd="slow">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سندروم تحریک بیش از حد </a:t>
            </a:r>
            <a:r>
              <a:rPr lang="fa-IR" dirty="0" smtClean="0"/>
              <a:t>تخمدان</a:t>
            </a:r>
            <a:endParaRPr lang="fa-IR" dirty="0"/>
          </a:p>
        </p:txBody>
      </p:sp>
      <p:sp>
        <p:nvSpPr>
          <p:cNvPr id="3" name="Content Placeholder 2"/>
          <p:cNvSpPr>
            <a:spLocks noGrp="1"/>
          </p:cNvSpPr>
          <p:nvPr>
            <p:ph idx="1"/>
          </p:nvPr>
        </p:nvSpPr>
        <p:spPr/>
        <p:txBody>
          <a:bodyPr/>
          <a:lstStyle/>
          <a:p>
            <a:r>
              <a:rPr lang="fa-IR" dirty="0" smtClean="0"/>
              <a:t>در درمان نازائی ها </a:t>
            </a:r>
            <a:r>
              <a:rPr lang="fa-IR" dirty="0" err="1" smtClean="0"/>
              <a:t>گاها</a:t>
            </a:r>
            <a:r>
              <a:rPr lang="fa-IR" dirty="0" smtClean="0"/>
              <a:t> پیش می </a:t>
            </a:r>
            <a:r>
              <a:rPr lang="fa-IR" dirty="0" err="1" smtClean="0"/>
              <a:t>اید</a:t>
            </a:r>
            <a:endParaRPr lang="fa-IR" dirty="0" smtClean="0"/>
          </a:p>
          <a:p>
            <a:r>
              <a:rPr lang="fa-IR" dirty="0" smtClean="0"/>
              <a:t>علت</a:t>
            </a:r>
            <a:r>
              <a:rPr lang="fa-IR" dirty="0"/>
              <a:t>: تحریک با </a:t>
            </a:r>
            <a:r>
              <a:rPr lang="en-US" dirty="0"/>
              <a:t>LH</a:t>
            </a:r>
            <a:r>
              <a:rPr lang="fa-IR" dirty="0"/>
              <a:t>، یا </a:t>
            </a:r>
            <a:r>
              <a:rPr lang="en-US" dirty="0"/>
              <a:t>GNRH</a:t>
            </a:r>
            <a:r>
              <a:rPr lang="fa-IR" dirty="0"/>
              <a:t> یا عامل دیگری که باعث القای تخمک گذاری شود</a:t>
            </a:r>
            <a:r>
              <a:rPr lang="fa-IR" dirty="0" smtClean="0"/>
              <a:t>.</a:t>
            </a:r>
            <a:endParaRPr lang="fa-IR" dirty="0"/>
          </a:p>
          <a:p>
            <a:r>
              <a:rPr lang="fa-IR" dirty="0" smtClean="0"/>
              <a:t>علائم: ادم از خفیف تا شدید و در این حالت ادم ریه خطرناک است.</a:t>
            </a:r>
          </a:p>
          <a:p>
            <a:r>
              <a:rPr lang="fa-IR" dirty="0" smtClean="0"/>
              <a:t>کلومیفن</a:t>
            </a:r>
          </a:p>
        </p:txBody>
      </p:sp>
      <p:pic>
        <p:nvPicPr>
          <p:cNvPr id="4" name="Picture 3"/>
          <p:cNvPicPr>
            <a:picLocks noChangeAspect="1"/>
          </p:cNvPicPr>
          <p:nvPr/>
        </p:nvPicPr>
        <p:blipFill>
          <a:blip r:embed="rId2"/>
          <a:stretch>
            <a:fillRect/>
          </a:stretch>
        </p:blipFill>
        <p:spPr>
          <a:xfrm>
            <a:off x="436984" y="4041850"/>
            <a:ext cx="3737197" cy="2816150"/>
          </a:xfrm>
          <a:prstGeom prst="rect">
            <a:avLst/>
          </a:prstGeom>
        </p:spPr>
      </p:pic>
    </p:spTree>
    <p:extLst>
      <p:ext uri="{BB962C8B-B14F-4D97-AF65-F5344CB8AC3E}">
        <p14:creationId xmlns:p14="http://schemas.microsoft.com/office/powerpoint/2010/main" val="302265545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سوال</a:t>
            </a:r>
            <a:endParaRPr lang="fa-IR" dirty="0"/>
          </a:p>
        </p:txBody>
      </p:sp>
      <p:sp>
        <p:nvSpPr>
          <p:cNvPr id="3" name="Content Placeholder 2"/>
          <p:cNvSpPr>
            <a:spLocks noGrp="1"/>
          </p:cNvSpPr>
          <p:nvPr>
            <p:ph idx="1"/>
          </p:nvPr>
        </p:nvSpPr>
        <p:spPr/>
        <p:txBody>
          <a:bodyPr/>
          <a:lstStyle/>
          <a:p>
            <a:pPr algn="just"/>
            <a:r>
              <a:rPr lang="fa-IR" dirty="0" smtClean="0"/>
              <a:t>زنی 35 ساله دارای فشار خون داروی ضد بارداری حاوی یاسمین مصرف می کند. بیمار به کدام علامت باید خیلی حساس باشد و سریع به اورژانس مراجعه کند؟</a:t>
            </a:r>
          </a:p>
          <a:p>
            <a:r>
              <a:rPr lang="fa-IR" dirty="0" smtClean="0"/>
              <a:t>تنگی نفس و یا درد قفسه سینه</a:t>
            </a:r>
          </a:p>
          <a:p>
            <a:r>
              <a:rPr lang="fa-IR" dirty="0" smtClean="0"/>
              <a:t>سوزش ادرار</a:t>
            </a:r>
          </a:p>
          <a:p>
            <a:r>
              <a:rPr lang="fa-IR" dirty="0" err="1" smtClean="0"/>
              <a:t>دلدرد</a:t>
            </a:r>
            <a:endParaRPr lang="fa-IR" dirty="0" smtClean="0"/>
          </a:p>
          <a:p>
            <a:r>
              <a:rPr lang="fa-IR" dirty="0" smtClean="0"/>
              <a:t>تاری دید</a:t>
            </a:r>
          </a:p>
          <a:p>
            <a:pPr marL="0" indent="0">
              <a:buNone/>
            </a:pPr>
            <a:r>
              <a:rPr lang="fa-IR" dirty="0" smtClean="0"/>
              <a:t>نکته</a:t>
            </a:r>
            <a:r>
              <a:rPr lang="fa-IR" dirty="0" smtClean="0"/>
              <a:t>: دروسپیرونون </a:t>
            </a:r>
            <a:r>
              <a:rPr lang="fa-IR" dirty="0" smtClean="0"/>
              <a:t>باعث افزایش خطر امبولی ریه می شود.</a:t>
            </a:r>
          </a:p>
          <a:p>
            <a:endParaRPr lang="fa-IR" dirty="0"/>
          </a:p>
        </p:txBody>
      </p:sp>
      <p:pic>
        <p:nvPicPr>
          <p:cNvPr id="2050" name="Picture 2" descr="Image result for ‫یاسمین قرص‬‎"/>
          <p:cNvPicPr>
            <a:picLocks noChangeAspect="1" noChangeArrowheads="1"/>
          </p:cNvPicPr>
          <p:nvPr/>
        </p:nvPicPr>
        <p:blipFill rotWithShape="1">
          <a:blip r:embed="rId2">
            <a:extLst>
              <a:ext uri="{28A0092B-C50C-407E-A947-70E740481C1C}">
                <a14:useLocalDpi xmlns:a14="http://schemas.microsoft.com/office/drawing/2010/main" val="0"/>
              </a:ext>
            </a:extLst>
          </a:blip>
          <a:srcRect l="7969" t="12253" r="13202" b="27935"/>
          <a:stretch/>
        </p:blipFill>
        <p:spPr bwMode="auto">
          <a:xfrm>
            <a:off x="-396552" y="3140968"/>
            <a:ext cx="4748312" cy="237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1996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rotWithShape="1">
          <a:blip r:embed="rId2"/>
          <a:srcRect l="12348" t="38188" r="8657" b="28590"/>
          <a:stretch/>
        </p:blipFill>
        <p:spPr>
          <a:xfrm>
            <a:off x="252449" y="3224733"/>
            <a:ext cx="8639102" cy="3633267"/>
          </a:xfrm>
          <a:prstGeom prst="rect">
            <a:avLst/>
          </a:prstGeom>
        </p:spPr>
      </p:pic>
      <p:pic>
        <p:nvPicPr>
          <p:cNvPr id="5" name="Picture 4"/>
          <p:cNvPicPr>
            <a:picLocks noChangeAspect="1"/>
          </p:cNvPicPr>
          <p:nvPr/>
        </p:nvPicPr>
        <p:blipFill rotWithShape="1">
          <a:blip r:embed="rId3"/>
          <a:srcRect l="4811" t="13775" r="8126" b="18990"/>
          <a:stretch/>
        </p:blipFill>
        <p:spPr>
          <a:xfrm>
            <a:off x="-50801" y="44623"/>
            <a:ext cx="7014947" cy="3180110"/>
          </a:xfrm>
          <a:prstGeom prst="rect">
            <a:avLst/>
          </a:prstGeom>
        </p:spPr>
      </p:pic>
    </p:spTree>
    <p:extLst>
      <p:ext uri="{BB962C8B-B14F-4D97-AF65-F5344CB8AC3E}">
        <p14:creationId xmlns:p14="http://schemas.microsoft.com/office/powerpoint/2010/main" val="2183288889"/>
      </p:ext>
    </p:extLst>
  </p:cSld>
  <p:clrMapOvr>
    <a:masterClrMapping/>
  </p:clrMapOvr>
  <p:transition spd="slow">
    <p:cov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rotWithShape="1">
          <a:blip r:embed="rId2"/>
          <a:srcRect l="11231" t="12740" r="22862" b="9798"/>
          <a:stretch/>
        </p:blipFill>
        <p:spPr>
          <a:xfrm>
            <a:off x="251520" y="692697"/>
            <a:ext cx="7344816" cy="5688632"/>
          </a:xfrm>
          <a:prstGeom prst="rect">
            <a:avLst/>
          </a:prstGeom>
        </p:spPr>
      </p:pic>
    </p:spTree>
    <p:extLst>
      <p:ext uri="{BB962C8B-B14F-4D97-AF65-F5344CB8AC3E}">
        <p14:creationId xmlns:p14="http://schemas.microsoft.com/office/powerpoint/2010/main" val="2439298386"/>
      </p:ext>
    </p:extLst>
  </p:cSld>
  <p:clrMapOvr>
    <a:masterClrMapping/>
  </p:clrMapOvr>
  <p:transition spd="slow">
    <p:cov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0886" y="0"/>
            <a:ext cx="8702227" cy="7749480"/>
          </a:xfrm>
          <a:prstGeom prst="rect">
            <a:avLst/>
          </a:prstGeom>
        </p:spPr>
      </p:pic>
    </p:spTree>
    <p:extLst>
      <p:ext uri="{BB962C8B-B14F-4D97-AF65-F5344CB8AC3E}">
        <p14:creationId xmlns:p14="http://schemas.microsoft.com/office/powerpoint/2010/main" val="1245407131"/>
      </p:ext>
    </p:extLst>
  </p:cSld>
  <p:clrMapOvr>
    <a:masterClrMapping/>
  </p:clrMapOvr>
  <p:transition spd="slow">
    <p:cov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درمان علایم یائسگی</a:t>
            </a:r>
            <a:endParaRPr lang="fa-IR" dirty="0"/>
          </a:p>
        </p:txBody>
      </p:sp>
      <p:sp>
        <p:nvSpPr>
          <p:cNvPr id="3" name="Content Placeholder 2"/>
          <p:cNvSpPr>
            <a:spLocks noGrp="1"/>
          </p:cNvSpPr>
          <p:nvPr>
            <p:ph idx="1"/>
          </p:nvPr>
        </p:nvSpPr>
        <p:spPr/>
        <p:txBody>
          <a:bodyPr/>
          <a:lstStyle/>
          <a:p>
            <a:r>
              <a:rPr lang="fa-IR" dirty="0" smtClean="0"/>
              <a:t>داروهای ضد بارداری ترکیبی</a:t>
            </a:r>
          </a:p>
          <a:p>
            <a:r>
              <a:rPr lang="fa-IR" dirty="0"/>
              <a:t>در بالاتر از 45 </a:t>
            </a:r>
            <a:r>
              <a:rPr lang="fa-IR" dirty="0" smtClean="0"/>
              <a:t>سال مصرف دراز مدت قرص های ترکیبی منع </a:t>
            </a:r>
            <a:r>
              <a:rPr lang="fa-IR" dirty="0"/>
              <a:t>مصرف دارند.</a:t>
            </a:r>
          </a:p>
          <a:p>
            <a:r>
              <a:rPr lang="fa-IR" dirty="0" smtClean="0"/>
              <a:t>کوتاه </a:t>
            </a:r>
            <a:r>
              <a:rPr lang="fa-IR" dirty="0" smtClean="0"/>
              <a:t>مدت مجاز است </a:t>
            </a:r>
            <a:r>
              <a:rPr lang="fa-IR" dirty="0" smtClean="0"/>
              <a:t>مثلا 1 </a:t>
            </a:r>
            <a:r>
              <a:rPr lang="fa-IR" dirty="0" smtClean="0"/>
              <a:t>سال برای درمان علائم یائسگی قابل </a:t>
            </a:r>
            <a:r>
              <a:rPr lang="fa-IR" dirty="0" err="1" smtClean="0"/>
              <a:t>مصرفند</a:t>
            </a:r>
            <a:r>
              <a:rPr lang="fa-IR" dirty="0" smtClean="0"/>
              <a:t>.</a:t>
            </a:r>
            <a:endParaRPr lang="fa-IR" dirty="0" smtClean="0"/>
          </a:p>
        </p:txBody>
      </p:sp>
    </p:spTree>
    <p:extLst>
      <p:ext uri="{BB962C8B-B14F-4D97-AF65-F5344CB8AC3E}">
        <p14:creationId xmlns:p14="http://schemas.microsoft.com/office/powerpoint/2010/main" val="256169522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4525963"/>
          </a:xfrm>
        </p:spPr>
        <p:txBody>
          <a:bodyPr/>
          <a:lstStyle/>
          <a:p>
            <a:pPr marL="0" indent="0">
              <a:buNone/>
            </a:pPr>
            <a:r>
              <a:rPr lang="fa-IR" sz="3500" dirty="0" smtClean="0"/>
              <a:t>سویا برای کاهش علائم  یائسگی به علت وجود استروژن</a:t>
            </a:r>
          </a:p>
          <a:p>
            <a:pPr marL="0" indent="0">
              <a:buNone/>
            </a:pPr>
            <a:endParaRPr lang="fa-IR" sz="3500" dirty="0"/>
          </a:p>
        </p:txBody>
      </p:sp>
      <p:sp>
        <p:nvSpPr>
          <p:cNvPr id="4" name="Rectangle 3"/>
          <p:cNvSpPr/>
          <p:nvPr/>
        </p:nvSpPr>
        <p:spPr>
          <a:xfrm>
            <a:off x="2771800" y="548680"/>
            <a:ext cx="4005270" cy="630942"/>
          </a:xfrm>
          <a:prstGeom prst="rect">
            <a:avLst/>
          </a:prstGeom>
        </p:spPr>
        <p:txBody>
          <a:bodyPr wrap="square">
            <a:spAutoFit/>
          </a:bodyPr>
          <a:lstStyle/>
          <a:p>
            <a:pPr lvl="0" algn="r" rtl="1" eaLnBrk="1" hangingPunct="1">
              <a:spcBef>
                <a:spcPct val="20000"/>
              </a:spcBef>
            </a:pPr>
            <a:r>
              <a:rPr lang="fa-IR" sz="3500" b="1" kern="0" dirty="0" smtClean="0">
                <a:solidFill>
                  <a:srgbClr val="000000"/>
                </a:solidFill>
                <a:latin typeface="Times New Roman"/>
                <a:cs typeface="2  Nazanin" panose="00000400000000000000" pitchFamily="2" charset="-78"/>
              </a:rPr>
              <a:t>قرص های ضد بارداری</a:t>
            </a:r>
          </a:p>
        </p:txBody>
      </p:sp>
    </p:spTree>
    <p:extLst>
      <p:ext uri="{BB962C8B-B14F-4D97-AF65-F5344CB8AC3E}">
        <p14:creationId xmlns:p14="http://schemas.microsoft.com/office/powerpoint/2010/main" val="311412274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88640"/>
            <a:ext cx="4038600" cy="5976664"/>
          </a:xfrm>
        </p:spPr>
        <p:txBody>
          <a:bodyPr/>
          <a:lstStyle/>
          <a:p>
            <a:r>
              <a:rPr lang="fa-IR" sz="3400" b="1" dirty="0"/>
              <a:t>انواع </a:t>
            </a:r>
            <a:r>
              <a:rPr lang="fa-IR" sz="3400" b="1" dirty="0" smtClean="0"/>
              <a:t>استروژن</a:t>
            </a:r>
          </a:p>
          <a:p>
            <a:endParaRPr lang="fa-IR" sz="3400" b="1" dirty="0"/>
          </a:p>
          <a:p>
            <a:pPr marL="0" indent="0">
              <a:buNone/>
            </a:pPr>
            <a:r>
              <a:rPr lang="en-US" sz="3400" dirty="0">
                <a:solidFill>
                  <a:srgbClr val="00B0F0"/>
                </a:solidFill>
              </a:rPr>
              <a:t>Conjugated Estrogens</a:t>
            </a:r>
            <a:r>
              <a:rPr lang="fa-IR" sz="3400" dirty="0">
                <a:solidFill>
                  <a:srgbClr val="00B0F0"/>
                </a:solidFill>
              </a:rPr>
              <a:t> جایگزینی هورمونی</a:t>
            </a:r>
          </a:p>
          <a:p>
            <a:pPr marL="0" indent="0">
              <a:buNone/>
            </a:pPr>
            <a:r>
              <a:rPr lang="en-US" sz="3400" dirty="0"/>
              <a:t>Ethinylestradiol</a:t>
            </a:r>
          </a:p>
          <a:p>
            <a:pPr marL="0" indent="0">
              <a:buNone/>
            </a:pPr>
            <a:r>
              <a:rPr lang="en-US" sz="3400" dirty="0"/>
              <a:t>Estradiol</a:t>
            </a:r>
          </a:p>
          <a:p>
            <a:endParaRPr lang="fa-IR" sz="3400" dirty="0"/>
          </a:p>
        </p:txBody>
      </p:sp>
      <p:sp>
        <p:nvSpPr>
          <p:cNvPr id="4" name="Content Placeholder 3"/>
          <p:cNvSpPr>
            <a:spLocks noGrp="1"/>
          </p:cNvSpPr>
          <p:nvPr>
            <p:ph sz="half" idx="2"/>
          </p:nvPr>
        </p:nvSpPr>
        <p:spPr>
          <a:xfrm>
            <a:off x="4679978" y="0"/>
            <a:ext cx="4038600" cy="5505475"/>
          </a:xfrm>
        </p:spPr>
        <p:txBody>
          <a:bodyPr/>
          <a:lstStyle/>
          <a:p>
            <a:r>
              <a:rPr lang="fa-IR" sz="3400" b="1" dirty="0"/>
              <a:t>انواع پروژستین</a:t>
            </a:r>
            <a:endParaRPr lang="en-US" sz="3400" b="1" dirty="0"/>
          </a:p>
          <a:p>
            <a:pPr marL="0" indent="0">
              <a:buNone/>
            </a:pPr>
            <a:r>
              <a:rPr lang="en-US" sz="3400" dirty="0"/>
              <a:t> Medroxyprogesterone</a:t>
            </a:r>
          </a:p>
          <a:p>
            <a:pPr marL="0" indent="0">
              <a:buNone/>
            </a:pPr>
            <a:r>
              <a:rPr lang="en-US" sz="3400" dirty="0"/>
              <a:t> </a:t>
            </a:r>
            <a:r>
              <a:rPr lang="en-US" sz="3400" dirty="0" err="1"/>
              <a:t>Megestrol</a:t>
            </a:r>
            <a:endParaRPr lang="en-US" sz="3400" dirty="0"/>
          </a:p>
          <a:p>
            <a:pPr marL="0" indent="0">
              <a:buNone/>
            </a:pPr>
            <a:r>
              <a:rPr lang="en-US" sz="3400" dirty="0"/>
              <a:t>Dienogest</a:t>
            </a:r>
          </a:p>
          <a:p>
            <a:pPr marL="0" indent="0">
              <a:buNone/>
            </a:pPr>
            <a:r>
              <a:rPr lang="en-US" sz="3400" dirty="0"/>
              <a:t>Chlormadinone</a:t>
            </a:r>
          </a:p>
          <a:p>
            <a:pPr marL="0" indent="0">
              <a:buNone/>
            </a:pPr>
            <a:r>
              <a:rPr lang="en-US" sz="3400" dirty="0"/>
              <a:t>Levonorgestrel</a:t>
            </a:r>
          </a:p>
          <a:p>
            <a:pPr marL="0" indent="0">
              <a:buNone/>
            </a:pPr>
            <a:r>
              <a:rPr lang="en-US" sz="3400" dirty="0"/>
              <a:t>Dydrogesterone</a:t>
            </a:r>
          </a:p>
          <a:p>
            <a:pPr marL="0" indent="0">
              <a:buNone/>
            </a:pPr>
            <a:r>
              <a:rPr lang="en-US" sz="3400" dirty="0">
                <a:solidFill>
                  <a:srgbClr val="FF0000"/>
                </a:solidFill>
              </a:rPr>
              <a:t>Drospirenone</a:t>
            </a:r>
          </a:p>
          <a:p>
            <a:pPr marL="0" indent="0">
              <a:buNone/>
            </a:pPr>
            <a:r>
              <a:rPr lang="en-US" sz="3400" dirty="0">
                <a:solidFill>
                  <a:srgbClr val="FF0000"/>
                </a:solidFill>
              </a:rPr>
              <a:t>Desogestrel</a:t>
            </a:r>
          </a:p>
          <a:p>
            <a:pPr marL="0" indent="0">
              <a:buNone/>
            </a:pPr>
            <a:r>
              <a:rPr lang="en-US" sz="3400" dirty="0">
                <a:solidFill>
                  <a:srgbClr val="FF0000"/>
                </a:solidFill>
              </a:rPr>
              <a:t>Cyprotorone </a:t>
            </a:r>
            <a:endParaRPr lang="fa-IR" sz="3400" dirty="0">
              <a:solidFill>
                <a:srgbClr val="FF0000"/>
              </a:solidFill>
            </a:endParaRPr>
          </a:p>
          <a:p>
            <a:endParaRPr lang="fa-IR" sz="3400" dirty="0"/>
          </a:p>
        </p:txBody>
      </p:sp>
    </p:spTree>
    <p:extLst>
      <p:ext uri="{BB962C8B-B14F-4D97-AF65-F5344CB8AC3E}">
        <p14:creationId xmlns:p14="http://schemas.microsoft.com/office/powerpoint/2010/main" val="228254033"/>
      </p:ext>
    </p:extLst>
  </p:cSld>
  <p:clrMapOvr>
    <a:masterClrMapping/>
  </p:clrMapOvr>
  <p:transition spd="slow">
    <p:cove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شانس بارداری در روش های پیشگیری بعد از یک سال</a:t>
            </a:r>
            <a:endParaRPr lang="fa-IR" dirty="0"/>
          </a:p>
        </p:txBody>
      </p:sp>
      <p:sp>
        <p:nvSpPr>
          <p:cNvPr id="3" name="Content Placeholder 2"/>
          <p:cNvSpPr>
            <a:spLocks noGrp="1"/>
          </p:cNvSpPr>
          <p:nvPr>
            <p:ph idx="1"/>
          </p:nvPr>
        </p:nvSpPr>
        <p:spPr/>
        <p:txBody>
          <a:bodyPr/>
          <a:lstStyle/>
          <a:p>
            <a:r>
              <a:rPr lang="fa-IR" dirty="0" smtClean="0"/>
              <a:t>بدون پیشگیری: 85 درصد</a:t>
            </a:r>
          </a:p>
          <a:p>
            <a:r>
              <a:rPr lang="fa-IR" dirty="0" smtClean="0"/>
              <a:t>کاندوم:3 تا 15 درصد</a:t>
            </a:r>
          </a:p>
          <a:p>
            <a:r>
              <a:rPr lang="fa-IR" dirty="0" smtClean="0"/>
              <a:t>قرص: 0.5 تا 5 درصد</a:t>
            </a:r>
          </a:p>
          <a:p>
            <a:r>
              <a:rPr lang="fa-IR" dirty="0" smtClean="0"/>
              <a:t>عقیم سازی و تزریق </a:t>
            </a:r>
            <a:r>
              <a:rPr lang="fa-IR" dirty="0" smtClean="0"/>
              <a:t>آمپول ترکیبی (یک ماهه): </a:t>
            </a:r>
            <a:r>
              <a:rPr lang="fa-IR" dirty="0" smtClean="0"/>
              <a:t>0.01 درصد</a:t>
            </a:r>
            <a:endParaRPr lang="fa-IR" dirty="0"/>
          </a:p>
        </p:txBody>
      </p:sp>
    </p:spTree>
    <p:extLst>
      <p:ext uri="{BB962C8B-B14F-4D97-AF65-F5344CB8AC3E}">
        <p14:creationId xmlns:p14="http://schemas.microsoft.com/office/powerpoint/2010/main" val="201467112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r>
              <a:rPr lang="fa-IR" dirty="0" smtClean="0"/>
              <a:t>قبل از قرص های اورژانس 	ضد تهوع استفاده شود.</a:t>
            </a:r>
          </a:p>
          <a:p>
            <a:r>
              <a:rPr lang="fa-IR" dirty="0" smtClean="0"/>
              <a:t>سقط دو ماهه اول: </a:t>
            </a:r>
            <a:r>
              <a:rPr lang="fa-IR" dirty="0" err="1" smtClean="0"/>
              <a:t>متوتروکسات</a:t>
            </a:r>
            <a:r>
              <a:rPr lang="fa-IR" dirty="0" smtClean="0"/>
              <a:t> </a:t>
            </a:r>
            <a:r>
              <a:rPr lang="en-US" dirty="0" smtClean="0"/>
              <a:t>IM</a:t>
            </a:r>
            <a:r>
              <a:rPr lang="fa-IR" dirty="0" smtClean="0"/>
              <a:t> 50 میلی گرم در متر مربع و </a:t>
            </a:r>
            <a:r>
              <a:rPr lang="fa-IR" dirty="0" err="1" smtClean="0"/>
              <a:t>میزوپروستول</a:t>
            </a:r>
            <a:r>
              <a:rPr lang="fa-IR" dirty="0" smtClean="0"/>
              <a:t> 800 میلی گرم 5 تا 7 روز بعد</a:t>
            </a:r>
          </a:p>
          <a:p>
            <a:r>
              <a:rPr lang="fa-IR" dirty="0" smtClean="0"/>
              <a:t>تاخیر بیش از 3 هفته در قاعدگی=احتمال حاملگی</a:t>
            </a:r>
          </a:p>
          <a:p>
            <a:r>
              <a:rPr lang="fa-IR" dirty="0" smtClean="0"/>
              <a:t>شروع ضد بارداری در خانم های غیر شیرده بعد از زایمان</a:t>
            </a:r>
          </a:p>
          <a:p>
            <a:r>
              <a:rPr lang="fa-IR" dirty="0" smtClean="0"/>
              <a:t>سیگاری یعنی 15 نخ</a:t>
            </a:r>
          </a:p>
          <a:p>
            <a:r>
              <a:rPr lang="fa-IR" dirty="0" smtClean="0"/>
              <a:t>علت </a:t>
            </a:r>
            <a:r>
              <a:rPr lang="fa-IR" dirty="0" smtClean="0"/>
              <a:t> منع مصرف قرص </a:t>
            </a:r>
            <a:r>
              <a:rPr lang="fa-IR" dirty="0"/>
              <a:t>ضد بارداری </a:t>
            </a:r>
            <a:r>
              <a:rPr lang="fa-IR" dirty="0" smtClean="0"/>
              <a:t> </a:t>
            </a:r>
            <a:r>
              <a:rPr lang="fa-IR" dirty="0" smtClean="0"/>
              <a:t>ترکیبی در </a:t>
            </a:r>
            <a:r>
              <a:rPr lang="fa-IR" dirty="0" smtClean="0"/>
              <a:t>میگرن</a:t>
            </a:r>
          </a:p>
          <a:p>
            <a:endParaRPr lang="fa-IR" dirty="0" smtClean="0"/>
          </a:p>
          <a:p>
            <a:endParaRPr lang="fa-IR" dirty="0"/>
          </a:p>
        </p:txBody>
      </p:sp>
    </p:spTree>
    <p:extLst>
      <p:ext uri="{BB962C8B-B14F-4D97-AF65-F5344CB8AC3E}">
        <p14:creationId xmlns:p14="http://schemas.microsoft.com/office/powerpoint/2010/main" val="27686709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مینی پیل ها حاملگی خارج رحمی را افزایش می دهند.</a:t>
            </a:r>
          </a:p>
          <a:p>
            <a:r>
              <a:rPr lang="fa-IR" dirty="0" err="1" smtClean="0"/>
              <a:t>دپو</a:t>
            </a:r>
            <a:r>
              <a:rPr lang="fa-IR" dirty="0" smtClean="0"/>
              <a:t> </a:t>
            </a:r>
            <a:r>
              <a:rPr lang="fa-IR" dirty="0" err="1" smtClean="0"/>
              <a:t>مدروکسی</a:t>
            </a:r>
            <a:r>
              <a:rPr lang="fa-IR" dirty="0" smtClean="0"/>
              <a:t> ماساژ داده نشود و دو هفته اول روش کمکی فیزیکی</a:t>
            </a:r>
          </a:p>
          <a:p>
            <a:r>
              <a:rPr lang="fa-IR" dirty="0" smtClean="0"/>
              <a:t>مقایسه ضد بارداری  تزریقی </a:t>
            </a:r>
            <a:r>
              <a:rPr lang="fa-IR" dirty="0" smtClean="0"/>
              <a:t>یک ماهه و سه ماهه</a:t>
            </a:r>
          </a:p>
          <a:p>
            <a:r>
              <a:rPr lang="fa-IR" dirty="0" smtClean="0"/>
              <a:t>خونریزی نامنظم و باروری کمتر یک ماهه</a:t>
            </a:r>
          </a:p>
          <a:p>
            <a:r>
              <a:rPr lang="fa-IR" dirty="0" smtClean="0"/>
              <a:t>قبل از قرص اورژانس ضد تهوع </a:t>
            </a:r>
          </a:p>
          <a:p>
            <a:r>
              <a:rPr lang="fa-IR" dirty="0" smtClean="0"/>
              <a:t>لوونورژسترل کم عارضه تر از نورژسترل</a:t>
            </a:r>
            <a:endParaRPr lang="fa-IR" dirty="0"/>
          </a:p>
        </p:txBody>
      </p:sp>
    </p:spTree>
    <p:extLst>
      <p:ext uri="{BB962C8B-B14F-4D97-AF65-F5344CB8AC3E}">
        <p14:creationId xmlns:p14="http://schemas.microsoft.com/office/powerpoint/2010/main" val="17422219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t>درمان علائم </a:t>
            </a:r>
            <a:r>
              <a:rPr lang="en-US" dirty="0" smtClean="0"/>
              <a:t>PMS</a:t>
            </a:r>
            <a:endParaRPr lang="fa-IR" dirty="0"/>
          </a:p>
        </p:txBody>
      </p:sp>
      <p:sp>
        <p:nvSpPr>
          <p:cNvPr id="3" name="Content Placeholder 2"/>
          <p:cNvSpPr>
            <a:spLocks noGrp="1"/>
          </p:cNvSpPr>
          <p:nvPr>
            <p:ph idx="1"/>
          </p:nvPr>
        </p:nvSpPr>
        <p:spPr/>
        <p:txBody>
          <a:bodyPr/>
          <a:lstStyle/>
          <a:p>
            <a:pPr marL="0" indent="0">
              <a:buNone/>
            </a:pPr>
            <a:r>
              <a:rPr lang="en-US" dirty="0" smtClean="0"/>
              <a:t>Premenstrual syndrome</a:t>
            </a:r>
            <a:endParaRPr lang="en-US" dirty="0" smtClean="0"/>
          </a:p>
          <a:p>
            <a:pPr marL="514350" indent="-514350" algn="r" rtl="1">
              <a:buFont typeface="+mj-lt"/>
              <a:buAutoNum type="arabicPeriod"/>
            </a:pPr>
            <a:r>
              <a:rPr lang="fa-IR" dirty="0" smtClean="0"/>
              <a:t>ضد افسردگی  مثل فلوکستین</a:t>
            </a:r>
          </a:p>
          <a:p>
            <a:pPr marL="514350" indent="-514350" algn="r" rtl="1">
              <a:buFont typeface="+mj-lt"/>
              <a:buAutoNum type="arabicPeriod"/>
            </a:pPr>
            <a:r>
              <a:rPr lang="fa-IR" dirty="0" smtClean="0"/>
              <a:t>ضد درد مثل مفنامیک اسید</a:t>
            </a:r>
          </a:p>
          <a:p>
            <a:pPr marL="0" indent="0" algn="r" rtl="1">
              <a:buNone/>
            </a:pPr>
            <a:endParaRPr lang="fa-IR" dirty="0"/>
          </a:p>
        </p:txBody>
      </p:sp>
      <p:pic>
        <p:nvPicPr>
          <p:cNvPr id="5" name="Picture 4"/>
          <p:cNvPicPr>
            <a:picLocks noChangeAspect="1"/>
          </p:cNvPicPr>
          <p:nvPr/>
        </p:nvPicPr>
        <p:blipFill>
          <a:blip r:embed="rId2"/>
          <a:stretch>
            <a:fillRect/>
          </a:stretch>
        </p:blipFill>
        <p:spPr>
          <a:xfrm>
            <a:off x="0" y="2690094"/>
            <a:ext cx="4167906" cy="4167906"/>
          </a:xfrm>
          <a:prstGeom prst="rect">
            <a:avLst/>
          </a:prstGeom>
        </p:spPr>
      </p:pic>
      <p:sp>
        <p:nvSpPr>
          <p:cNvPr id="4" name="TextBox 3"/>
          <p:cNvSpPr txBox="1"/>
          <p:nvPr/>
        </p:nvSpPr>
        <p:spPr>
          <a:xfrm>
            <a:off x="3544652" y="5301208"/>
            <a:ext cx="1368152" cy="461665"/>
          </a:xfrm>
          <a:prstGeom prst="rect">
            <a:avLst/>
          </a:prstGeom>
          <a:solidFill>
            <a:schemeClr val="bg1"/>
          </a:solidFill>
        </p:spPr>
        <p:txBody>
          <a:bodyPr wrap="square" rtlCol="1">
            <a:spAutoFit/>
          </a:bodyPr>
          <a:lstStyle/>
          <a:p>
            <a:r>
              <a:rPr lang="fa-IR" sz="2400" dirty="0" smtClean="0">
                <a:cs typeface="2  Titr" panose="00000700000000000000" pitchFamily="2" charset="-78"/>
              </a:rPr>
              <a:t>آکنه</a:t>
            </a:r>
            <a:endParaRPr lang="fa-IR" sz="2400" dirty="0">
              <a:cs typeface="2  Titr" panose="00000700000000000000" pitchFamily="2" charset="-78"/>
            </a:endParaRPr>
          </a:p>
        </p:txBody>
      </p:sp>
      <p:sp>
        <p:nvSpPr>
          <p:cNvPr id="9" name="TextBox 8"/>
          <p:cNvSpPr txBox="1"/>
          <p:nvPr/>
        </p:nvSpPr>
        <p:spPr>
          <a:xfrm>
            <a:off x="659641" y="4371181"/>
            <a:ext cx="1368152" cy="461665"/>
          </a:xfrm>
          <a:prstGeom prst="rect">
            <a:avLst/>
          </a:prstGeom>
          <a:solidFill>
            <a:schemeClr val="bg1"/>
          </a:solidFill>
        </p:spPr>
        <p:txBody>
          <a:bodyPr wrap="square" rtlCol="1">
            <a:spAutoFit/>
          </a:bodyPr>
          <a:lstStyle/>
          <a:p>
            <a:r>
              <a:rPr lang="fa-IR" sz="2400" dirty="0" smtClean="0">
                <a:cs typeface="2  Titr" panose="00000700000000000000" pitchFamily="2" charset="-78"/>
              </a:rPr>
              <a:t>سردرد</a:t>
            </a:r>
            <a:endParaRPr lang="fa-IR" sz="2400" dirty="0">
              <a:cs typeface="2  Titr" panose="00000700000000000000" pitchFamily="2" charset="-78"/>
            </a:endParaRPr>
          </a:p>
        </p:txBody>
      </p:sp>
      <p:sp>
        <p:nvSpPr>
          <p:cNvPr id="10" name="TextBox 9"/>
          <p:cNvSpPr txBox="1"/>
          <p:nvPr/>
        </p:nvSpPr>
        <p:spPr>
          <a:xfrm>
            <a:off x="2746973" y="2421841"/>
            <a:ext cx="1368152" cy="830997"/>
          </a:xfrm>
          <a:prstGeom prst="rect">
            <a:avLst/>
          </a:prstGeom>
          <a:solidFill>
            <a:schemeClr val="bg1"/>
          </a:solidFill>
        </p:spPr>
        <p:txBody>
          <a:bodyPr wrap="square" rtlCol="1">
            <a:spAutoFit/>
          </a:bodyPr>
          <a:lstStyle/>
          <a:p>
            <a:r>
              <a:rPr lang="fa-IR" sz="2400" dirty="0" smtClean="0">
                <a:cs typeface="2  Titr" panose="00000700000000000000" pitchFamily="2" charset="-78"/>
              </a:rPr>
              <a:t>افسردگی و عصبانیت</a:t>
            </a:r>
            <a:endParaRPr lang="fa-IR" sz="2400" dirty="0">
              <a:cs typeface="2  Titr" panose="00000700000000000000" pitchFamily="2" charset="-78"/>
            </a:endParaRPr>
          </a:p>
        </p:txBody>
      </p:sp>
      <p:sp>
        <p:nvSpPr>
          <p:cNvPr id="11" name="TextBox 10"/>
          <p:cNvSpPr txBox="1"/>
          <p:nvPr/>
        </p:nvSpPr>
        <p:spPr>
          <a:xfrm>
            <a:off x="179512" y="2606508"/>
            <a:ext cx="2088232" cy="461665"/>
          </a:xfrm>
          <a:prstGeom prst="rect">
            <a:avLst/>
          </a:prstGeom>
          <a:solidFill>
            <a:schemeClr val="bg1"/>
          </a:solidFill>
        </p:spPr>
        <p:txBody>
          <a:bodyPr wrap="square" rtlCol="1">
            <a:spAutoFit/>
          </a:bodyPr>
          <a:lstStyle/>
          <a:p>
            <a:r>
              <a:rPr lang="fa-IR" sz="2400" dirty="0" smtClean="0">
                <a:cs typeface="2  Titr" panose="00000700000000000000" pitchFamily="2" charset="-78"/>
              </a:rPr>
              <a:t>دلدرد و کمردرد</a:t>
            </a:r>
            <a:endParaRPr lang="fa-IR" sz="2400" dirty="0">
              <a:cs typeface="2  Titr" panose="00000700000000000000" pitchFamily="2" charset="-78"/>
            </a:endParaRPr>
          </a:p>
        </p:txBody>
      </p:sp>
    </p:spTree>
    <p:extLst>
      <p:ext uri="{BB962C8B-B14F-4D97-AF65-F5344CB8AC3E}">
        <p14:creationId xmlns:p14="http://schemas.microsoft.com/office/powerpoint/2010/main" val="10238245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thank-yo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498226"/>
      </p:ext>
    </p:extLst>
  </p:cSld>
  <p:clrMapOvr>
    <a:masterClrMapping/>
  </p:clrMapOvr>
  <p:transition spd="slow">
    <p:cove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تخمدان پلی کیستیک</a:t>
            </a:r>
            <a:endParaRPr lang="fa-IR" dirty="0"/>
          </a:p>
        </p:txBody>
      </p:sp>
      <p:sp>
        <p:nvSpPr>
          <p:cNvPr id="3" name="Content Placeholder 2"/>
          <p:cNvSpPr>
            <a:spLocks noGrp="1"/>
          </p:cNvSpPr>
          <p:nvPr>
            <p:ph idx="1"/>
          </p:nvPr>
        </p:nvSpPr>
        <p:spPr/>
        <p:txBody>
          <a:bodyPr/>
          <a:lstStyle/>
          <a:p>
            <a:pPr algn="r" rtl="1"/>
            <a:r>
              <a:rPr lang="fa-IR" dirty="0" smtClean="0"/>
              <a:t>5 تا 10 درصد زنان به ان مبتلا می شوند.</a:t>
            </a:r>
          </a:p>
          <a:p>
            <a:pPr algn="r" rtl="1"/>
            <a:r>
              <a:rPr lang="fa-IR" dirty="0" smtClean="0"/>
              <a:t>شایعترین اختلال ناباروری</a:t>
            </a:r>
          </a:p>
          <a:p>
            <a:pPr algn="r" rtl="1"/>
            <a:r>
              <a:rPr lang="fa-IR" dirty="0" smtClean="0"/>
              <a:t>علت: زیاد ترشح شدن </a:t>
            </a:r>
            <a:r>
              <a:rPr lang="en-US" dirty="0" smtClean="0"/>
              <a:t>LH</a:t>
            </a:r>
            <a:r>
              <a:rPr lang="fa-IR" dirty="0" smtClean="0"/>
              <a:t>  و </a:t>
            </a:r>
            <a:r>
              <a:rPr lang="fa-IR" dirty="0" err="1" smtClean="0"/>
              <a:t>تستسترون</a:t>
            </a:r>
            <a:r>
              <a:rPr lang="fa-IR" dirty="0" smtClean="0"/>
              <a:t> و در نتیجه غالب نشدن </a:t>
            </a:r>
            <a:r>
              <a:rPr lang="fa-IR" dirty="0" err="1" smtClean="0"/>
              <a:t>فولیکول</a:t>
            </a:r>
            <a:r>
              <a:rPr lang="fa-IR" dirty="0" smtClean="0"/>
              <a:t> ها</a:t>
            </a:r>
          </a:p>
          <a:p>
            <a:pPr algn="r" rtl="1"/>
            <a:r>
              <a:rPr lang="fa-IR" dirty="0" smtClean="0"/>
              <a:t>عواقب: مقاومت به انسولین و افزایش قند خون</a:t>
            </a:r>
          </a:p>
          <a:p>
            <a:pPr algn="r" rtl="1"/>
            <a:r>
              <a:rPr lang="fa-IR" dirty="0" smtClean="0"/>
              <a:t>علائم: کاهش باروری و علائم مردانه</a:t>
            </a:r>
          </a:p>
          <a:p>
            <a:pPr algn="r" rtl="1"/>
            <a:r>
              <a:rPr lang="fa-IR" dirty="0" smtClean="0"/>
              <a:t>درمان: قرصهای ترکیبی بارداری</a:t>
            </a:r>
          </a:p>
          <a:p>
            <a:pPr algn="r" rtl="1"/>
            <a:endParaRPr lang="fa-IR" dirty="0" smtClean="0"/>
          </a:p>
        </p:txBody>
      </p:sp>
    </p:spTree>
    <p:extLst>
      <p:ext uri="{BB962C8B-B14F-4D97-AF65-F5344CB8AC3E}">
        <p14:creationId xmlns:p14="http://schemas.microsoft.com/office/powerpoint/2010/main" val="8159989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err="1" smtClean="0"/>
              <a:t>اندومتریوز</a:t>
            </a:r>
            <a:endParaRPr lang="fa-IR" dirty="0"/>
          </a:p>
        </p:txBody>
      </p:sp>
      <p:sp>
        <p:nvSpPr>
          <p:cNvPr id="3" name="Content Placeholder 2"/>
          <p:cNvSpPr>
            <a:spLocks noGrp="1"/>
          </p:cNvSpPr>
          <p:nvPr>
            <p:ph idx="1"/>
          </p:nvPr>
        </p:nvSpPr>
        <p:spPr/>
        <p:txBody>
          <a:bodyPr/>
          <a:lstStyle/>
          <a:p>
            <a:pPr algn="r" rtl="1"/>
            <a:r>
              <a:rPr lang="fa-IR" dirty="0" smtClean="0"/>
              <a:t>علائم: درد در ناحیه </a:t>
            </a:r>
          </a:p>
          <a:p>
            <a:pPr algn="r" rtl="1"/>
            <a:r>
              <a:rPr lang="fa-IR" dirty="0" smtClean="0"/>
              <a:t>شیوع: 10 تا 15 درصد زنان 25 تا 45 ساله</a:t>
            </a:r>
          </a:p>
          <a:p>
            <a:pPr algn="r" rtl="1"/>
            <a:r>
              <a:rPr lang="fa-IR" dirty="0" smtClean="0"/>
              <a:t>درمان: قرص های </a:t>
            </a:r>
            <a:r>
              <a:rPr lang="en-US" dirty="0" smtClean="0"/>
              <a:t>LD</a:t>
            </a:r>
            <a:endParaRPr lang="fa-IR" dirty="0" smtClean="0"/>
          </a:p>
          <a:p>
            <a:pPr algn="r" rtl="1"/>
            <a:r>
              <a:rPr lang="fa-IR" dirty="0" smtClean="0"/>
              <a:t>خط های بعد: </a:t>
            </a:r>
            <a:r>
              <a:rPr lang="fa-IR" dirty="0" err="1" smtClean="0"/>
              <a:t>اگونیست</a:t>
            </a:r>
            <a:r>
              <a:rPr lang="fa-IR" dirty="0" smtClean="0"/>
              <a:t> یا </a:t>
            </a:r>
            <a:r>
              <a:rPr lang="fa-IR" dirty="0" err="1" smtClean="0"/>
              <a:t>انتاگونیست</a:t>
            </a:r>
            <a:r>
              <a:rPr lang="fa-IR" dirty="0" smtClean="0"/>
              <a:t> های </a:t>
            </a:r>
            <a:r>
              <a:rPr lang="en-US" dirty="0" smtClean="0"/>
              <a:t>GNRH</a:t>
            </a:r>
            <a:endParaRPr lang="fa-IR" dirty="0" smtClean="0"/>
          </a:p>
          <a:p>
            <a:pPr algn="r" rtl="1"/>
            <a:endParaRPr lang="fa-IR" dirty="0"/>
          </a:p>
        </p:txBody>
      </p:sp>
    </p:spTree>
    <p:extLst>
      <p:ext uri="{BB962C8B-B14F-4D97-AF65-F5344CB8AC3E}">
        <p14:creationId xmlns:p14="http://schemas.microsoft.com/office/powerpoint/2010/main" val="330351561"/>
      </p:ext>
    </p:extLst>
  </p:cSld>
  <p:clrMapOvr>
    <a:masterClrMapping/>
  </p:clrMapOvr>
  <p:transition spd="slow">
    <p:cove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r>
              <a:rPr lang="fa-IR" dirty="0" smtClean="0"/>
              <a:t>در پانکراتیت مریض نباید غذا بخورد تا پانکراس ترشح نشود.</a:t>
            </a:r>
          </a:p>
          <a:p>
            <a:pPr algn="r" rtl="1"/>
            <a:r>
              <a:rPr lang="fa-IR" dirty="0" smtClean="0"/>
              <a:t>میگرن در یک نیمکره-دادن سریعتر مسکن ها</a:t>
            </a:r>
          </a:p>
          <a:p>
            <a:pPr algn="r" rtl="1"/>
            <a:r>
              <a:rPr lang="fa-IR" dirty="0" smtClean="0"/>
              <a:t>سردرد </a:t>
            </a:r>
            <a:r>
              <a:rPr lang="fa-IR" dirty="0" err="1" smtClean="0"/>
              <a:t>تنشی</a:t>
            </a:r>
            <a:r>
              <a:rPr lang="fa-IR" dirty="0" smtClean="0"/>
              <a:t> همراه با درد پشت گردن</a:t>
            </a:r>
          </a:p>
          <a:p>
            <a:pPr algn="r" rtl="1"/>
            <a:r>
              <a:rPr lang="fa-IR" dirty="0" err="1" smtClean="0"/>
              <a:t>گلن</a:t>
            </a:r>
            <a:r>
              <a:rPr lang="fa-IR" dirty="0" smtClean="0"/>
              <a:t> باره: </a:t>
            </a:r>
            <a:r>
              <a:rPr lang="fa-IR" dirty="0" err="1" smtClean="0"/>
              <a:t>انتی</a:t>
            </a:r>
            <a:r>
              <a:rPr lang="fa-IR" dirty="0" smtClean="0"/>
              <a:t> بادی ضد </a:t>
            </a:r>
            <a:r>
              <a:rPr lang="fa-IR" dirty="0" err="1" smtClean="0"/>
              <a:t>میلین</a:t>
            </a:r>
            <a:r>
              <a:rPr lang="fa-IR" dirty="0" smtClean="0"/>
              <a:t> بیماری شبیه به </a:t>
            </a:r>
            <a:r>
              <a:rPr lang="en-US" dirty="0" smtClean="0"/>
              <a:t>MS</a:t>
            </a:r>
          </a:p>
          <a:p>
            <a:pPr algn="r" rtl="1"/>
            <a:r>
              <a:rPr lang="fa-IR" dirty="0" smtClean="0"/>
              <a:t>درمان ایدز: دو </a:t>
            </a:r>
            <a:r>
              <a:rPr lang="fa-IR" dirty="0" err="1" smtClean="0"/>
              <a:t>نوکلئوزیدی</a:t>
            </a:r>
            <a:r>
              <a:rPr lang="fa-IR" dirty="0" smtClean="0"/>
              <a:t> و یک غیر </a:t>
            </a:r>
            <a:r>
              <a:rPr lang="fa-IR" dirty="0" err="1" smtClean="0"/>
              <a:t>نوکلیوزیدی</a:t>
            </a:r>
            <a:r>
              <a:rPr lang="fa-IR" dirty="0" smtClean="0"/>
              <a:t> یا </a:t>
            </a:r>
            <a:r>
              <a:rPr lang="fa-IR" dirty="0" err="1" smtClean="0"/>
              <a:t>ناویر</a:t>
            </a:r>
            <a:endParaRPr lang="fa-IR" dirty="0" smtClean="0"/>
          </a:p>
          <a:p>
            <a:pPr algn="r" rtl="1"/>
            <a:r>
              <a:rPr lang="en-US" dirty="0" smtClean="0"/>
              <a:t>CD4</a:t>
            </a:r>
            <a:r>
              <a:rPr lang="fa-IR" dirty="0" smtClean="0"/>
              <a:t> کمتر از 200 نیاز به </a:t>
            </a:r>
            <a:r>
              <a:rPr lang="fa-IR" dirty="0" err="1" smtClean="0"/>
              <a:t>پروفیلاکسی</a:t>
            </a:r>
            <a:r>
              <a:rPr lang="fa-IR" dirty="0" smtClean="0"/>
              <a:t> برای </a:t>
            </a:r>
            <a:r>
              <a:rPr lang="fa-IR" dirty="0" err="1" smtClean="0"/>
              <a:t>پنوموسیستیس</a:t>
            </a:r>
            <a:r>
              <a:rPr lang="fa-IR" dirty="0" smtClean="0"/>
              <a:t> با </a:t>
            </a:r>
            <a:r>
              <a:rPr lang="fa-IR" dirty="0" err="1" smtClean="0"/>
              <a:t>کوتریموکسازول</a:t>
            </a:r>
            <a:endParaRPr lang="fa-IR" dirty="0" smtClean="0"/>
          </a:p>
          <a:p>
            <a:pPr algn="r" rtl="1"/>
            <a:endParaRPr lang="fa-IR" dirty="0"/>
          </a:p>
        </p:txBody>
      </p:sp>
    </p:spTree>
    <p:extLst>
      <p:ext uri="{BB962C8B-B14F-4D97-AF65-F5344CB8AC3E}">
        <p14:creationId xmlns:p14="http://schemas.microsoft.com/office/powerpoint/2010/main" val="1171365513"/>
      </p:ext>
    </p:extLst>
  </p:cSld>
  <p:clrMapOvr>
    <a:masterClrMapping/>
  </p:clrMapOvr>
  <p:transition spd="slow">
    <p:cove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r" rtl="1"/>
            <a:r>
              <a:rPr lang="fa-IR" dirty="0" smtClean="0"/>
              <a:t>تعداد تنفس زن باردار: 16</a:t>
            </a:r>
          </a:p>
          <a:p>
            <a:pPr algn="r" rtl="1"/>
            <a:r>
              <a:rPr lang="fa-IR" dirty="0" smtClean="0"/>
              <a:t>درمان ابله مرغان بزرگسال: </a:t>
            </a:r>
            <a:r>
              <a:rPr lang="fa-IR" dirty="0" err="1" smtClean="0"/>
              <a:t>انتی</a:t>
            </a:r>
            <a:r>
              <a:rPr lang="fa-IR" dirty="0" smtClean="0"/>
              <a:t> بادی ضد </a:t>
            </a:r>
            <a:r>
              <a:rPr lang="fa-IR" dirty="0" err="1" smtClean="0"/>
              <a:t>واریسلا</a:t>
            </a:r>
            <a:r>
              <a:rPr lang="fa-IR" dirty="0" smtClean="0"/>
              <a:t> </a:t>
            </a:r>
            <a:r>
              <a:rPr lang="fa-IR" dirty="0" err="1" smtClean="0"/>
              <a:t>زوستر</a:t>
            </a:r>
            <a:endParaRPr lang="fa-IR" dirty="0" smtClean="0"/>
          </a:p>
          <a:p>
            <a:pPr algn="r" rtl="1"/>
            <a:r>
              <a:rPr lang="fa-IR" dirty="0" smtClean="0"/>
              <a:t>درمان زردی بارداری</a:t>
            </a:r>
            <a:r>
              <a:rPr lang="fa-IR" dirty="0" smtClean="0"/>
              <a:t>: </a:t>
            </a:r>
            <a:r>
              <a:rPr lang="fa-IR" dirty="0" err="1" smtClean="0"/>
              <a:t>کولستیرامین</a:t>
            </a:r>
            <a:r>
              <a:rPr lang="fa-IR" dirty="0" smtClean="0"/>
              <a:t> </a:t>
            </a:r>
            <a:r>
              <a:rPr lang="fa-IR" dirty="0" smtClean="0"/>
              <a:t>و </a:t>
            </a:r>
            <a:r>
              <a:rPr lang="en-US" dirty="0" smtClean="0"/>
              <a:t>NSAID</a:t>
            </a:r>
            <a:r>
              <a:rPr lang="fa-IR" dirty="0" smtClean="0"/>
              <a:t>ها</a:t>
            </a:r>
            <a:endParaRPr lang="fa-IR" dirty="0"/>
          </a:p>
        </p:txBody>
      </p:sp>
    </p:spTree>
    <p:extLst>
      <p:ext uri="{BB962C8B-B14F-4D97-AF65-F5344CB8AC3E}">
        <p14:creationId xmlns:p14="http://schemas.microsoft.com/office/powerpoint/2010/main" val="344298353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lnSpcReduction="10000"/>
          </a:bodyPr>
          <a:lstStyle/>
          <a:p>
            <a:pPr algn="r" rtl="1"/>
            <a:endParaRPr lang="fa-IR" dirty="0" smtClean="0">
              <a:cs typeface="B Nazanin" pitchFamily="2" charset="-78"/>
            </a:endParaRPr>
          </a:p>
          <a:p>
            <a:pPr algn="r" rtl="1"/>
            <a:r>
              <a:rPr lang="fa-IR" sz="2800" b="1" dirty="0" smtClean="0">
                <a:cs typeface="B Nazanin" pitchFamily="2" charset="-78"/>
              </a:rPr>
              <a:t>اثرات و عوارض </a:t>
            </a:r>
            <a:r>
              <a:rPr lang="fa-IR" sz="2800" b="1" dirty="0">
                <a:cs typeface="B Nazanin" pitchFamily="2" charset="-78"/>
              </a:rPr>
              <a:t>مربوط به جزء </a:t>
            </a:r>
            <a:r>
              <a:rPr lang="fa-IR" sz="2800" b="1" dirty="0" smtClean="0">
                <a:cs typeface="B Nazanin" pitchFamily="2" charset="-78"/>
              </a:rPr>
              <a:t>استروژنی </a:t>
            </a:r>
            <a:r>
              <a:rPr lang="fa-IR" sz="2800" b="1" dirty="0">
                <a:cs typeface="B Nazanin" pitchFamily="2" charset="-78"/>
              </a:rPr>
              <a:t>قرص های ضد بارداری </a:t>
            </a:r>
            <a:endParaRPr lang="fa-IR" sz="2800" b="1" dirty="0" smtClean="0">
              <a:cs typeface="B Nazanin" pitchFamily="2" charset="-78"/>
            </a:endParaRPr>
          </a:p>
          <a:p>
            <a:pPr lvl="1"/>
            <a:r>
              <a:rPr lang="fa-IR" sz="2800" dirty="0" smtClean="0">
                <a:cs typeface="B Nazanin" pitchFamily="2" charset="-78"/>
              </a:rPr>
              <a:t> </a:t>
            </a:r>
            <a:r>
              <a:rPr lang="fa-IR" sz="2800" dirty="0" smtClean="0">
                <a:solidFill>
                  <a:srgbClr val="C00000"/>
                </a:solidFill>
                <a:cs typeface="B Nazanin" pitchFamily="2" charset="-78"/>
              </a:rPr>
              <a:t>تهوع</a:t>
            </a:r>
            <a:r>
              <a:rPr lang="fa-IR" sz="2800" dirty="0">
                <a:solidFill>
                  <a:srgbClr val="C00000"/>
                </a:solidFill>
                <a:cs typeface="B Nazanin" pitchFamily="2" charset="-78"/>
              </a:rPr>
              <a:t>، سردرد، حساسیت سینه </a:t>
            </a:r>
            <a:r>
              <a:rPr lang="fa-IR" sz="2800" dirty="0" smtClean="0">
                <a:solidFill>
                  <a:srgbClr val="C00000"/>
                </a:solidFill>
                <a:cs typeface="B Nazanin" pitchFamily="2" charset="-78"/>
              </a:rPr>
              <a:t>ها به لمس، </a:t>
            </a:r>
            <a:r>
              <a:rPr lang="fa-IR" sz="2800" dirty="0">
                <a:solidFill>
                  <a:srgbClr val="C00000"/>
                </a:solidFill>
                <a:cs typeface="B Nazanin" pitchFamily="2" charset="-78"/>
              </a:rPr>
              <a:t>کلوآسما، احتباس </a:t>
            </a:r>
            <a:r>
              <a:rPr lang="fa-IR" sz="2800" dirty="0" smtClean="0">
                <a:solidFill>
                  <a:srgbClr val="C00000"/>
                </a:solidFill>
                <a:cs typeface="B Nazanin" pitchFamily="2" charset="-78"/>
              </a:rPr>
              <a:t>مایعات، افزایش ساخت فاکتورهای انعقادی، ساخت سنگ صفرا، کاهش پوکی استخوان، تکثیر اندومتر و پستان، بهبود علایم یائسگی، </a:t>
            </a:r>
            <a:r>
              <a:rPr lang="fa-IR" sz="2800" dirty="0" smtClean="0">
                <a:solidFill>
                  <a:srgbClr val="C00000"/>
                </a:solidFill>
                <a:cs typeface="B Nazanin" pitchFamily="2" charset="-78"/>
              </a:rPr>
              <a:t>افزایش </a:t>
            </a:r>
            <a:r>
              <a:rPr lang="en-US" dirty="0" smtClean="0">
                <a:solidFill>
                  <a:srgbClr val="C00000"/>
                </a:solidFill>
                <a:cs typeface="B Nazanin" pitchFamily="2" charset="-78"/>
              </a:rPr>
              <a:t>HDL</a:t>
            </a:r>
            <a:r>
              <a:rPr lang="fa-IR" dirty="0" smtClean="0">
                <a:solidFill>
                  <a:srgbClr val="C00000"/>
                </a:solidFill>
                <a:cs typeface="B Nazanin" pitchFamily="2" charset="-78"/>
              </a:rPr>
              <a:t>، افزایش فشار خون، کاهش </a:t>
            </a:r>
            <a:r>
              <a:rPr lang="fa-IR" dirty="0">
                <a:solidFill>
                  <a:srgbClr val="C00000"/>
                </a:solidFill>
                <a:cs typeface="B Nazanin" pitchFamily="2" charset="-78"/>
              </a:rPr>
              <a:t>تولید شیر، </a:t>
            </a:r>
            <a:r>
              <a:rPr lang="fa-IR" dirty="0" smtClean="0">
                <a:solidFill>
                  <a:srgbClr val="C00000"/>
                </a:solidFill>
                <a:cs typeface="B Nazanin" pitchFamily="2" charset="-78"/>
              </a:rPr>
              <a:t>تشدید </a:t>
            </a:r>
            <a:r>
              <a:rPr lang="fa-IR" dirty="0" err="1" smtClean="0">
                <a:solidFill>
                  <a:srgbClr val="C00000"/>
                </a:solidFill>
                <a:cs typeface="B Nazanin" pitchFamily="2" charset="-78"/>
              </a:rPr>
              <a:t>درگیری‌های</a:t>
            </a:r>
            <a:r>
              <a:rPr lang="fa-IR" dirty="0" smtClean="0">
                <a:solidFill>
                  <a:srgbClr val="C00000"/>
                </a:solidFill>
                <a:cs typeface="B Nazanin" pitchFamily="2" charset="-78"/>
              </a:rPr>
              <a:t> </a:t>
            </a:r>
            <a:r>
              <a:rPr lang="fa-IR" dirty="0">
                <a:solidFill>
                  <a:srgbClr val="C00000"/>
                </a:solidFill>
                <a:cs typeface="B Nazanin" pitchFamily="2" charset="-78"/>
              </a:rPr>
              <a:t>مربوط به بیماری دیابت (ازجمله آسیب کلیوی، چشمی، یا عصبی و یا ابتلای بیش از 20 سال به دیابت) </a:t>
            </a:r>
            <a:endParaRPr lang="en-US" sz="2800" dirty="0">
              <a:solidFill>
                <a:srgbClr val="C00000"/>
              </a:solidFill>
              <a:cs typeface="B Nazanin" pitchFamily="2" charset="-78"/>
            </a:endParaRPr>
          </a:p>
          <a:p>
            <a:pPr algn="r" rtl="1"/>
            <a:endParaRPr lang="fa-IR" sz="2800" dirty="0" smtClean="0">
              <a:cs typeface="B Nazanin" pitchFamily="2" charset="-78"/>
            </a:endParaRPr>
          </a:p>
          <a:p>
            <a:pPr algn="r" rtl="1"/>
            <a:r>
              <a:rPr lang="fa-IR" sz="2800" b="1" dirty="0" smtClean="0">
                <a:cs typeface="B Nazanin" pitchFamily="2" charset="-78"/>
              </a:rPr>
              <a:t>اثرات و عوارض </a:t>
            </a:r>
            <a:r>
              <a:rPr lang="fa-IR" sz="2800" b="1" dirty="0">
                <a:cs typeface="B Nazanin" pitchFamily="2" charset="-78"/>
              </a:rPr>
              <a:t>مربوط به جزء </a:t>
            </a:r>
            <a:r>
              <a:rPr lang="fa-IR" sz="2800" b="1" dirty="0" smtClean="0">
                <a:cs typeface="B Nazanin" pitchFamily="2" charset="-78"/>
              </a:rPr>
              <a:t>پروژستینی </a:t>
            </a:r>
            <a:r>
              <a:rPr lang="fa-IR" sz="2800" b="1" dirty="0">
                <a:cs typeface="B Nazanin" pitchFamily="2" charset="-78"/>
              </a:rPr>
              <a:t>قرص های </a:t>
            </a:r>
            <a:r>
              <a:rPr lang="fa-IR" sz="2800" b="1" dirty="0" smtClean="0">
                <a:cs typeface="B Nazanin" pitchFamily="2" charset="-78"/>
              </a:rPr>
              <a:t>ضد بارداری </a:t>
            </a:r>
            <a:endParaRPr lang="fa-IR" sz="2800" b="1" dirty="0">
              <a:cs typeface="B Nazanin" pitchFamily="2" charset="-78"/>
            </a:endParaRPr>
          </a:p>
          <a:p>
            <a:pPr lvl="1" algn="r"/>
            <a:r>
              <a:rPr lang="fa-IR" dirty="0">
                <a:solidFill>
                  <a:srgbClr val="C00000"/>
                </a:solidFill>
                <a:cs typeface="B Nazanin" pitchFamily="2" charset="-78"/>
              </a:rPr>
              <a:t>افسردگی، هیرسوتیسم و آکنه، افزایش وزن، پوکی </a:t>
            </a:r>
            <a:r>
              <a:rPr lang="fa-IR" dirty="0" smtClean="0">
                <a:solidFill>
                  <a:srgbClr val="C00000"/>
                </a:solidFill>
                <a:cs typeface="B Nazanin" pitchFamily="2" charset="-78"/>
              </a:rPr>
              <a:t>استخوان</a:t>
            </a:r>
            <a:r>
              <a:rPr lang="fa-IR" sz="2800" dirty="0" smtClean="0">
                <a:solidFill>
                  <a:srgbClr val="C00000"/>
                </a:solidFill>
                <a:cs typeface="B Nazanin" pitchFamily="2" charset="-78"/>
              </a:rPr>
              <a:t>، مهار تکثیر اندومتر، افزایش </a:t>
            </a:r>
            <a:r>
              <a:rPr lang="en-US" sz="2800" dirty="0" smtClean="0">
                <a:solidFill>
                  <a:srgbClr val="C00000"/>
                </a:solidFill>
                <a:cs typeface="B Nazanin" pitchFamily="2" charset="-78"/>
              </a:rPr>
              <a:t>LDL</a:t>
            </a:r>
            <a:r>
              <a:rPr lang="fa-IR" sz="2800" dirty="0" smtClean="0">
                <a:solidFill>
                  <a:srgbClr val="C00000"/>
                </a:solidFill>
                <a:cs typeface="B Nazanin" pitchFamily="2" charset="-78"/>
              </a:rPr>
              <a:t>، </a:t>
            </a:r>
            <a:endParaRPr lang="en-US" sz="2800" dirty="0">
              <a:solidFill>
                <a:srgbClr val="C00000"/>
              </a:solidFill>
              <a:cs typeface="B Nazanin" pitchFamily="2" charset="-78"/>
            </a:endParaRPr>
          </a:p>
          <a:p>
            <a:pPr algn="r" rtl="1"/>
            <a:endParaRPr lang="en-US" dirty="0">
              <a:cs typeface="B Nazanin" pitchFamily="2" charset="-78"/>
            </a:endParaRPr>
          </a:p>
          <a:p>
            <a:pPr algn="r" rtl="1"/>
            <a:endParaRPr lang="en-US" dirty="0">
              <a:cs typeface="B Nazanin" pitchFamily="2" charset="-78"/>
            </a:endParaRPr>
          </a:p>
          <a:p>
            <a:pPr algn="r" rtl="1"/>
            <a:endParaRPr lang="fa-IR" dirty="0" smtClean="0">
              <a:cs typeface="B Nazanin"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86510356"/>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normAutofit fontScale="85000" lnSpcReduction="20000"/>
          </a:bodyPr>
          <a:lstStyle/>
          <a:p>
            <a:pPr marL="0" indent="0" algn="ctr" rtl="1">
              <a:buNone/>
            </a:pPr>
            <a:r>
              <a:rPr lang="fa-IR" b="1" dirty="0">
                <a:solidFill>
                  <a:schemeClr val="tx2"/>
                </a:solidFill>
                <a:cs typeface="B Nazanin" pitchFamily="2" charset="-78"/>
              </a:rPr>
              <a:t>علائم خطری که بیمار در صورت مشاهده آنها باید به پزشک مراجعه </a:t>
            </a:r>
            <a:r>
              <a:rPr lang="fa-IR" b="1" dirty="0" smtClean="0">
                <a:solidFill>
                  <a:schemeClr val="tx2"/>
                </a:solidFill>
                <a:cs typeface="B Nazanin" pitchFamily="2" charset="-78"/>
              </a:rPr>
              <a:t>کند</a:t>
            </a:r>
          </a:p>
          <a:p>
            <a:pPr algn="r" rtl="1"/>
            <a:endParaRPr lang="en-US" dirty="0">
              <a:cs typeface="B Nazanin" pitchFamily="2" charset="-78"/>
            </a:endParaRPr>
          </a:p>
          <a:p>
            <a:pPr marL="0" indent="0" algn="ctr" rtl="1">
              <a:buNone/>
            </a:pPr>
            <a:r>
              <a:rPr lang="en-US" b="1" dirty="0">
                <a:solidFill>
                  <a:srgbClr val="C00000"/>
                </a:solidFill>
                <a:cs typeface="B Nazanin" pitchFamily="2" charset="-78"/>
              </a:rPr>
              <a:t>ACHES</a:t>
            </a:r>
          </a:p>
          <a:p>
            <a:r>
              <a:rPr lang="en-US" b="1" dirty="0">
                <a:solidFill>
                  <a:srgbClr val="C00000"/>
                </a:solidFill>
                <a:cs typeface="B Nazanin" pitchFamily="2" charset="-78"/>
              </a:rPr>
              <a:t>A</a:t>
            </a:r>
            <a:r>
              <a:rPr lang="en-US" dirty="0">
                <a:cs typeface="B Nazanin" pitchFamily="2" charset="-78"/>
              </a:rPr>
              <a:t>= abdominal pain (severe</a:t>
            </a:r>
            <a:r>
              <a:rPr lang="en-US" dirty="0" smtClean="0">
                <a:cs typeface="B Nazanin" pitchFamily="2" charset="-78"/>
              </a:rPr>
              <a:t>)</a:t>
            </a:r>
          </a:p>
          <a:p>
            <a:endParaRPr lang="en-US" dirty="0">
              <a:cs typeface="B Nazanin" pitchFamily="2" charset="-78"/>
            </a:endParaRPr>
          </a:p>
          <a:p>
            <a:r>
              <a:rPr lang="en-US" b="1" dirty="0">
                <a:solidFill>
                  <a:srgbClr val="C00000"/>
                </a:solidFill>
                <a:cs typeface="B Nazanin" pitchFamily="2" charset="-78"/>
              </a:rPr>
              <a:t>C</a:t>
            </a:r>
            <a:r>
              <a:rPr lang="en-US" dirty="0">
                <a:cs typeface="B Nazanin" pitchFamily="2" charset="-78"/>
              </a:rPr>
              <a:t>= chest pain (severe</a:t>
            </a:r>
            <a:r>
              <a:rPr lang="en-US" dirty="0" smtClean="0">
                <a:cs typeface="B Nazanin" pitchFamily="2" charset="-78"/>
              </a:rPr>
              <a:t>)</a:t>
            </a:r>
          </a:p>
          <a:p>
            <a:endParaRPr lang="en-US" dirty="0">
              <a:cs typeface="B Nazanin" pitchFamily="2" charset="-78"/>
            </a:endParaRPr>
          </a:p>
          <a:p>
            <a:r>
              <a:rPr lang="en-US" b="1" dirty="0">
                <a:solidFill>
                  <a:srgbClr val="C00000"/>
                </a:solidFill>
                <a:cs typeface="B Nazanin" pitchFamily="2" charset="-78"/>
              </a:rPr>
              <a:t>H</a:t>
            </a:r>
            <a:r>
              <a:rPr lang="en-US" dirty="0">
                <a:cs typeface="B Nazanin" pitchFamily="2" charset="-78"/>
              </a:rPr>
              <a:t>= headaches (severe</a:t>
            </a:r>
            <a:r>
              <a:rPr lang="en-US" dirty="0" smtClean="0">
                <a:cs typeface="B Nazanin" pitchFamily="2" charset="-78"/>
              </a:rPr>
              <a:t>)</a:t>
            </a:r>
          </a:p>
          <a:p>
            <a:endParaRPr lang="en-US" dirty="0">
              <a:cs typeface="B Nazanin" pitchFamily="2" charset="-78"/>
            </a:endParaRPr>
          </a:p>
          <a:p>
            <a:r>
              <a:rPr lang="en-US" b="1" dirty="0">
                <a:solidFill>
                  <a:srgbClr val="C00000"/>
                </a:solidFill>
                <a:cs typeface="B Nazanin" pitchFamily="2" charset="-78"/>
              </a:rPr>
              <a:t>E</a:t>
            </a:r>
            <a:r>
              <a:rPr lang="en-US" dirty="0">
                <a:cs typeface="B Nazanin" pitchFamily="2" charset="-78"/>
              </a:rPr>
              <a:t>= eye problems</a:t>
            </a:r>
            <a:r>
              <a:rPr lang="fa-IR" dirty="0">
                <a:cs typeface="B Nazanin" pitchFamily="2" charset="-78"/>
              </a:rPr>
              <a:t> (تاری دید، جرقه زدن نور جلوی چشم، کوری</a:t>
            </a:r>
            <a:r>
              <a:rPr lang="fa-IR" dirty="0" smtClean="0">
                <a:cs typeface="B Nazanin" pitchFamily="2" charset="-78"/>
              </a:rPr>
              <a:t>)</a:t>
            </a:r>
          </a:p>
          <a:p>
            <a:endParaRPr lang="en-US" dirty="0">
              <a:cs typeface="B Nazanin" pitchFamily="2" charset="-78"/>
            </a:endParaRPr>
          </a:p>
          <a:p>
            <a:r>
              <a:rPr lang="en-US" b="1" dirty="0">
                <a:solidFill>
                  <a:srgbClr val="C00000"/>
                </a:solidFill>
                <a:cs typeface="B Nazanin" pitchFamily="2" charset="-78"/>
              </a:rPr>
              <a:t>S</a:t>
            </a:r>
            <a:r>
              <a:rPr lang="en-US" dirty="0">
                <a:cs typeface="B Nazanin" pitchFamily="2" charset="-78"/>
              </a:rPr>
              <a:t>= severe leg pain</a:t>
            </a:r>
            <a:endParaRPr lang="fa-IR" dirty="0" smtClean="0">
              <a:cs typeface="B Nazanin" pitchFamily="2" charset="-78"/>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308358442"/>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5">
      <a:majorFont>
        <a:latin typeface="Times New Roman"/>
        <a:ea typeface=""/>
        <a:cs typeface="B Nazanin"/>
      </a:majorFont>
      <a:minorFont>
        <a:latin typeface="Times New Roman"/>
        <a:ea typeface=""/>
        <a:cs typeface="B Nazani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dative and hypnotic.potx" id="{DF724850-7C87-47A8-A644-64F6F25FCC4F}" vid="{694DC222-4CB0-492E-9DF1-6E37F3E8C33E}"/>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edative and hypnotic.potx" id="{DF724850-7C87-47A8-A644-64F6F25FCC4F}" vid="{E3B7A7DC-D2E7-413E-A39A-8DBBBEC0B1B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sedative and hypnotic</Template>
  <TotalTime>15786</TotalTime>
  <Words>2757</Words>
  <Application>Microsoft Office PowerPoint</Application>
  <PresentationFormat>On-screen Show (4:3)</PresentationFormat>
  <Paragraphs>445</Paragraphs>
  <Slides>78</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78</vt:i4>
      </vt:variant>
    </vt:vector>
  </HeadingPairs>
  <TitlesOfParts>
    <vt:vector size="87" baseType="lpstr">
      <vt:lpstr>2  Nazanin</vt:lpstr>
      <vt:lpstr>2  Titr</vt:lpstr>
      <vt:lpstr>Arial</vt:lpstr>
      <vt:lpstr>B Nazanin</vt:lpstr>
      <vt:lpstr>Chiller</vt:lpstr>
      <vt:lpstr>Times New Roman</vt:lpstr>
      <vt:lpstr>Wingdings</vt:lpstr>
      <vt:lpstr>Default Design</vt:lpstr>
      <vt:lpstr>1_Default Design</vt:lpstr>
      <vt:lpstr>PowerPoint Presentation</vt:lpstr>
      <vt:lpstr>PowerPoint Presentation</vt:lpstr>
      <vt:lpstr>استروژن و پروژسترون در حاملگی</vt:lpstr>
      <vt:lpstr>PowerPoint Presentation</vt:lpstr>
      <vt:lpstr>PowerPoint Presentation</vt:lpstr>
      <vt:lpstr>انواع قرص های ضد بارداری</vt:lpstr>
      <vt:lpstr>PowerPoint Presentation</vt:lpstr>
      <vt:lpstr>PowerPoint Presentation</vt:lpstr>
      <vt:lpstr>PowerPoint Presentation</vt:lpstr>
      <vt:lpstr>علائم سکته مغزی یا حمله ایسکمیک گذرا</vt:lpstr>
      <vt:lpstr>استروژن کنژوگه</vt:lpstr>
      <vt:lpstr>کاربرد پروژسترون در حاملگی</vt:lpstr>
      <vt:lpstr>PowerPoint Presentation</vt:lpstr>
      <vt:lpstr>سوال</vt:lpstr>
      <vt:lpstr>قرص ترکیبی سه فازی</vt:lpstr>
      <vt:lpstr>قرص های ترکیبی</vt:lpstr>
      <vt:lpstr>انواع پروژسترون در داروهای ضد بارداری</vt:lpstr>
      <vt:lpstr>سوال</vt:lpstr>
      <vt:lpstr>کاربردهای ضد بارداری های خوراکی</vt:lpstr>
      <vt:lpstr>endometriosis</vt:lpstr>
      <vt:lpstr>قرص های ضد بارداری اورژانسی</vt:lpstr>
      <vt:lpstr>PowerPoint Presentation</vt:lpstr>
      <vt:lpstr>عوارض اندروژنی ضد بارداری ها</vt:lpstr>
      <vt:lpstr>سیپروترون کامپاند</vt:lpstr>
      <vt:lpstr>سوال</vt:lpstr>
      <vt:lpstr>مقایسه قرص های ترکیبی با پروژستینی</vt:lpstr>
      <vt:lpstr>مزیت استروژن دارها</vt:lpstr>
      <vt:lpstr>عوارض استروژن دارها</vt:lpstr>
      <vt:lpstr>Chloasma</vt:lpstr>
      <vt:lpstr>قرص های حاوی استروژن</vt:lpstr>
      <vt:lpstr>Pap smear و معاینه سینه</vt:lpstr>
      <vt:lpstr>نحوه شروع قرص ضد بارداری</vt:lpstr>
      <vt:lpstr>سوال</vt:lpstr>
      <vt:lpstr>استفاده از قرص های ضد بارداری در سنین مختلف</vt:lpstr>
      <vt:lpstr>كنتراسپتيو پروژستين تنها </vt:lpstr>
      <vt:lpstr>موارد منع مصرف همه ضد بارداریها</vt:lpstr>
      <vt:lpstr>پورفیری</vt:lpstr>
      <vt:lpstr>PowerPoint Presentation</vt:lpstr>
      <vt:lpstr>موارد قطع مصرف سریع ضد بارداری ها</vt:lpstr>
      <vt:lpstr>موارد قطع مصرف سریع ضد بارداری ها</vt:lpstr>
      <vt:lpstr>كنتراسپتيو پروژستين-تنها از نوع تزريقي  </vt:lpstr>
      <vt:lpstr>كنتراسپتيو پروژستين-تنها از نوع تزريقي  </vt:lpstr>
      <vt:lpstr>قرص های ضد بارداری ترکیبی</vt:lpstr>
      <vt:lpstr>قرص های ترکیبی</vt:lpstr>
      <vt:lpstr>کنتراسپتیو DE</vt:lpstr>
      <vt:lpstr>قرص های ترکیبی</vt:lpstr>
      <vt:lpstr>قرص  ترکیبی سه فازی</vt:lpstr>
      <vt:lpstr>نحوه مصرف قرص های ترکیبی</vt:lpstr>
      <vt:lpstr>ضد بارداری در شیردهی</vt:lpstr>
      <vt:lpstr>قرص پروژسترونی تنها</vt:lpstr>
      <vt:lpstr>فراموشی قرص های ضد بارداری</vt:lpstr>
      <vt:lpstr>PowerPoint Presentation</vt:lpstr>
      <vt:lpstr>PowerPoint Presentation</vt:lpstr>
      <vt:lpstr>PowerPoint Presentation</vt:lpstr>
      <vt:lpstr>سوال</vt:lpstr>
      <vt:lpstr>تداخلات قرص های ضد بارداری ترکیبی</vt:lpstr>
      <vt:lpstr>تداخلات فقط پروژسترونی</vt:lpstr>
      <vt:lpstr>سوال</vt:lpstr>
      <vt:lpstr>Uterine fibroma</vt:lpstr>
      <vt:lpstr>نحوه استفاده از قرص های ضد بارداری در بیماران ایدزی</vt:lpstr>
      <vt:lpstr>سوال</vt:lpstr>
      <vt:lpstr>سوال</vt:lpstr>
      <vt:lpstr>سندروم تحریک بیش از حد تخمدان</vt:lpstr>
      <vt:lpstr>سوال</vt:lpstr>
      <vt:lpstr>PowerPoint Presentation</vt:lpstr>
      <vt:lpstr>PowerPoint Presentation</vt:lpstr>
      <vt:lpstr>PowerPoint Presentation</vt:lpstr>
      <vt:lpstr>درمان علایم یائسگی</vt:lpstr>
      <vt:lpstr>PowerPoint Presentation</vt:lpstr>
      <vt:lpstr>شانس بارداری در روش های پیشگیری بعد از یک سال</vt:lpstr>
      <vt:lpstr>PowerPoint Presentation</vt:lpstr>
      <vt:lpstr>PowerPoint Presentation</vt:lpstr>
      <vt:lpstr>درمان علائم PMS</vt:lpstr>
      <vt:lpstr>PowerPoint Presentation</vt:lpstr>
      <vt:lpstr>تخمدان پلی کیستیک</vt:lpstr>
      <vt:lpstr>اندومتریوز</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احسان متقی</dc:creator>
  <cp:lastModifiedBy>E.motaghi</cp:lastModifiedBy>
  <cp:revision>522</cp:revision>
  <cp:lastPrinted>1601-01-01T00:00:00Z</cp:lastPrinted>
  <dcterms:created xsi:type="dcterms:W3CDTF">2017-10-21T18:02:42Z</dcterms:created>
  <dcterms:modified xsi:type="dcterms:W3CDTF">2020-01-07T12:41:26Z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